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70" r:id="rId2"/>
    <p:sldId id="348" r:id="rId3"/>
    <p:sldId id="349" r:id="rId4"/>
    <p:sldId id="355" r:id="rId5"/>
    <p:sldId id="356" r:id="rId6"/>
    <p:sldId id="357" r:id="rId7"/>
    <p:sldId id="358" r:id="rId8"/>
    <p:sldId id="359" r:id="rId9"/>
    <p:sldId id="360" r:id="rId10"/>
    <p:sldId id="361" r:id="rId11"/>
    <p:sldId id="362" r:id="rId12"/>
    <p:sldId id="363" r:id="rId13"/>
    <p:sldId id="364" r:id="rId14"/>
    <p:sldId id="365" r:id="rId15"/>
    <p:sldId id="366" r:id="rId16"/>
    <p:sldId id="367" r:id="rId17"/>
    <p:sldId id="368" r:id="rId18"/>
    <p:sldId id="375" r:id="rId19"/>
    <p:sldId id="369" r:id="rId20"/>
    <p:sldId id="371" r:id="rId21"/>
    <p:sldId id="372" r:id="rId22"/>
    <p:sldId id="373" r:id="rId23"/>
    <p:sldId id="374" r:id="rId24"/>
    <p:sldId id="354" r:id="rId25"/>
    <p:sldId id="330" r:id="rId26"/>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 Ansell" initials="PA" lastIdx="11" clrIdx="0">
    <p:extLst/>
  </p:cmAuthor>
  <p:cmAuthor id="2" name="Jennifer Kim" initials="JK" lastIdx="5"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3F76"/>
    <a:srgbClr val="0000CC"/>
    <a:srgbClr val="0000FF"/>
    <a:srgbClr val="7030A0"/>
    <a:srgbClr val="9900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85" autoAdjust="0"/>
    <p:restoredTop sz="94660"/>
  </p:normalViewPr>
  <p:slideViewPr>
    <p:cSldViewPr snapToGrid="0">
      <p:cViewPr varScale="1">
        <p:scale>
          <a:sx n="120" d="100"/>
          <a:sy n="120" d="100"/>
        </p:scale>
        <p:origin x="354" y="8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366BC5-3CCD-4F04-9263-81A052D43D76}"/>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E9D3621-4266-4E4A-B3E0-7B60E2F738ED}"/>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B69C273D-767E-41E6-A2AE-E37405D9A7A9}" type="datetimeFigureOut">
              <a:rPr lang="en-US" smtClean="0"/>
              <a:t>3/14/2018</a:t>
            </a:fld>
            <a:endParaRPr lang="en-US"/>
          </a:p>
        </p:txBody>
      </p:sp>
      <p:sp>
        <p:nvSpPr>
          <p:cNvPr id="4" name="Footer Placeholder 3">
            <a:extLst>
              <a:ext uri="{FF2B5EF4-FFF2-40B4-BE49-F238E27FC236}">
                <a16:creationId xmlns:a16="http://schemas.microsoft.com/office/drawing/2014/main" id="{FE0B122C-4C88-4FA7-A6F2-27C3D8764558}"/>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C5CE34F-3036-4668-A35A-DF890D77DCC4}"/>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23445C16-7EA5-4EF3-AF29-951B5AEA9526}" type="slidenum">
              <a:rPr lang="en-US" smtClean="0"/>
              <a:t>‹#›</a:t>
            </a:fld>
            <a:endParaRPr lang="en-US"/>
          </a:p>
        </p:txBody>
      </p:sp>
    </p:spTree>
    <p:extLst>
      <p:ext uri="{BB962C8B-B14F-4D97-AF65-F5344CB8AC3E}">
        <p14:creationId xmlns:p14="http://schemas.microsoft.com/office/powerpoint/2010/main" val="4183629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1544F09E-192F-4A20-A11F-8463B9A519BE}" type="datetimeFigureOut">
              <a:rPr lang="en-US" smtClean="0"/>
              <a:t>3/14/2018</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968C12B9-2CE2-47B7-B116-57CD83BA627B}" type="slidenum">
              <a:rPr lang="en-US" smtClean="0"/>
              <a:t>‹#›</a:t>
            </a:fld>
            <a:endParaRPr lang="en-US"/>
          </a:p>
        </p:txBody>
      </p:sp>
    </p:spTree>
    <p:extLst>
      <p:ext uri="{BB962C8B-B14F-4D97-AF65-F5344CB8AC3E}">
        <p14:creationId xmlns:p14="http://schemas.microsoft.com/office/powerpoint/2010/main" val="1522507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C12B9-2CE2-47B7-B116-57CD83BA627B}" type="slidenum">
              <a:rPr lang="en-US" smtClean="0"/>
              <a:t>1</a:t>
            </a:fld>
            <a:endParaRPr lang="en-US"/>
          </a:p>
        </p:txBody>
      </p:sp>
    </p:spTree>
    <p:extLst>
      <p:ext uri="{BB962C8B-B14F-4D97-AF65-F5344CB8AC3E}">
        <p14:creationId xmlns:p14="http://schemas.microsoft.com/office/powerpoint/2010/main" val="2506940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10</a:t>
            </a:fld>
            <a:endParaRPr lang="en-US" dirty="0"/>
          </a:p>
        </p:txBody>
      </p:sp>
    </p:spTree>
    <p:extLst>
      <p:ext uri="{BB962C8B-B14F-4D97-AF65-F5344CB8AC3E}">
        <p14:creationId xmlns:p14="http://schemas.microsoft.com/office/powerpoint/2010/main" val="1783737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11</a:t>
            </a:fld>
            <a:endParaRPr lang="en-US" dirty="0"/>
          </a:p>
        </p:txBody>
      </p:sp>
    </p:spTree>
    <p:extLst>
      <p:ext uri="{BB962C8B-B14F-4D97-AF65-F5344CB8AC3E}">
        <p14:creationId xmlns:p14="http://schemas.microsoft.com/office/powerpoint/2010/main" val="928930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12</a:t>
            </a:fld>
            <a:endParaRPr lang="en-US" dirty="0"/>
          </a:p>
        </p:txBody>
      </p:sp>
    </p:spTree>
    <p:extLst>
      <p:ext uri="{BB962C8B-B14F-4D97-AF65-F5344CB8AC3E}">
        <p14:creationId xmlns:p14="http://schemas.microsoft.com/office/powerpoint/2010/main" val="3251956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13</a:t>
            </a:fld>
            <a:endParaRPr lang="en-US" dirty="0"/>
          </a:p>
        </p:txBody>
      </p:sp>
    </p:spTree>
    <p:extLst>
      <p:ext uri="{BB962C8B-B14F-4D97-AF65-F5344CB8AC3E}">
        <p14:creationId xmlns:p14="http://schemas.microsoft.com/office/powerpoint/2010/main" val="3500855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14</a:t>
            </a:fld>
            <a:endParaRPr lang="en-US" dirty="0"/>
          </a:p>
        </p:txBody>
      </p:sp>
    </p:spTree>
    <p:extLst>
      <p:ext uri="{BB962C8B-B14F-4D97-AF65-F5344CB8AC3E}">
        <p14:creationId xmlns:p14="http://schemas.microsoft.com/office/powerpoint/2010/main" val="2995591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15</a:t>
            </a:fld>
            <a:endParaRPr lang="en-US" dirty="0"/>
          </a:p>
        </p:txBody>
      </p:sp>
    </p:spTree>
    <p:extLst>
      <p:ext uri="{BB962C8B-B14F-4D97-AF65-F5344CB8AC3E}">
        <p14:creationId xmlns:p14="http://schemas.microsoft.com/office/powerpoint/2010/main" val="4235418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16</a:t>
            </a:fld>
            <a:endParaRPr lang="en-US" dirty="0"/>
          </a:p>
        </p:txBody>
      </p:sp>
    </p:spTree>
    <p:extLst>
      <p:ext uri="{BB962C8B-B14F-4D97-AF65-F5344CB8AC3E}">
        <p14:creationId xmlns:p14="http://schemas.microsoft.com/office/powerpoint/2010/main" val="1289929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17</a:t>
            </a:fld>
            <a:endParaRPr lang="en-US" dirty="0"/>
          </a:p>
        </p:txBody>
      </p:sp>
    </p:spTree>
    <p:extLst>
      <p:ext uri="{BB962C8B-B14F-4D97-AF65-F5344CB8AC3E}">
        <p14:creationId xmlns:p14="http://schemas.microsoft.com/office/powerpoint/2010/main" val="33634482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18</a:t>
            </a:fld>
            <a:endParaRPr lang="en-US" dirty="0"/>
          </a:p>
        </p:txBody>
      </p:sp>
    </p:spTree>
    <p:extLst>
      <p:ext uri="{BB962C8B-B14F-4D97-AF65-F5344CB8AC3E}">
        <p14:creationId xmlns:p14="http://schemas.microsoft.com/office/powerpoint/2010/main" val="9715492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19</a:t>
            </a:fld>
            <a:endParaRPr lang="en-US" dirty="0"/>
          </a:p>
        </p:txBody>
      </p:sp>
    </p:spTree>
    <p:extLst>
      <p:ext uri="{BB962C8B-B14F-4D97-AF65-F5344CB8AC3E}">
        <p14:creationId xmlns:p14="http://schemas.microsoft.com/office/powerpoint/2010/main" val="2056378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a:t>
            </a:fld>
            <a:endParaRPr lang="en-US" dirty="0"/>
          </a:p>
        </p:txBody>
      </p:sp>
    </p:spTree>
    <p:extLst>
      <p:ext uri="{BB962C8B-B14F-4D97-AF65-F5344CB8AC3E}">
        <p14:creationId xmlns:p14="http://schemas.microsoft.com/office/powerpoint/2010/main" val="2624272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20</a:t>
            </a:fld>
            <a:endParaRPr lang="en-US" dirty="0"/>
          </a:p>
        </p:txBody>
      </p:sp>
    </p:spTree>
    <p:extLst>
      <p:ext uri="{BB962C8B-B14F-4D97-AF65-F5344CB8AC3E}">
        <p14:creationId xmlns:p14="http://schemas.microsoft.com/office/powerpoint/2010/main" val="34569280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21</a:t>
            </a:fld>
            <a:endParaRPr lang="en-US" dirty="0"/>
          </a:p>
        </p:txBody>
      </p:sp>
    </p:spTree>
    <p:extLst>
      <p:ext uri="{BB962C8B-B14F-4D97-AF65-F5344CB8AC3E}">
        <p14:creationId xmlns:p14="http://schemas.microsoft.com/office/powerpoint/2010/main" val="31503814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22</a:t>
            </a:fld>
            <a:endParaRPr lang="en-US" dirty="0"/>
          </a:p>
        </p:txBody>
      </p:sp>
    </p:spTree>
    <p:extLst>
      <p:ext uri="{BB962C8B-B14F-4D97-AF65-F5344CB8AC3E}">
        <p14:creationId xmlns:p14="http://schemas.microsoft.com/office/powerpoint/2010/main" val="23247925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23</a:t>
            </a:fld>
            <a:endParaRPr lang="en-US" dirty="0"/>
          </a:p>
        </p:txBody>
      </p:sp>
    </p:spTree>
    <p:extLst>
      <p:ext uri="{BB962C8B-B14F-4D97-AF65-F5344CB8AC3E}">
        <p14:creationId xmlns:p14="http://schemas.microsoft.com/office/powerpoint/2010/main" val="29307743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24</a:t>
            </a:fld>
            <a:endParaRPr lang="en-US" dirty="0"/>
          </a:p>
        </p:txBody>
      </p:sp>
    </p:spTree>
    <p:extLst>
      <p:ext uri="{BB962C8B-B14F-4D97-AF65-F5344CB8AC3E}">
        <p14:creationId xmlns:p14="http://schemas.microsoft.com/office/powerpoint/2010/main" val="23591539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25</a:t>
            </a:fld>
            <a:endParaRPr lang="en-US" dirty="0"/>
          </a:p>
        </p:txBody>
      </p:sp>
    </p:spTree>
    <p:extLst>
      <p:ext uri="{BB962C8B-B14F-4D97-AF65-F5344CB8AC3E}">
        <p14:creationId xmlns:p14="http://schemas.microsoft.com/office/powerpoint/2010/main" val="2804019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3</a:t>
            </a:fld>
            <a:endParaRPr lang="en-US" dirty="0"/>
          </a:p>
        </p:txBody>
      </p:sp>
    </p:spTree>
    <p:extLst>
      <p:ext uri="{BB962C8B-B14F-4D97-AF65-F5344CB8AC3E}">
        <p14:creationId xmlns:p14="http://schemas.microsoft.com/office/powerpoint/2010/main" val="373772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4</a:t>
            </a:fld>
            <a:endParaRPr lang="en-US" dirty="0"/>
          </a:p>
        </p:txBody>
      </p:sp>
    </p:spTree>
    <p:extLst>
      <p:ext uri="{BB962C8B-B14F-4D97-AF65-F5344CB8AC3E}">
        <p14:creationId xmlns:p14="http://schemas.microsoft.com/office/powerpoint/2010/main" val="3292633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5</a:t>
            </a:fld>
            <a:endParaRPr lang="en-US" dirty="0"/>
          </a:p>
        </p:txBody>
      </p:sp>
    </p:spTree>
    <p:extLst>
      <p:ext uri="{BB962C8B-B14F-4D97-AF65-F5344CB8AC3E}">
        <p14:creationId xmlns:p14="http://schemas.microsoft.com/office/powerpoint/2010/main" val="2476259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6</a:t>
            </a:fld>
            <a:endParaRPr lang="en-US" dirty="0"/>
          </a:p>
        </p:txBody>
      </p:sp>
    </p:spTree>
    <p:extLst>
      <p:ext uri="{BB962C8B-B14F-4D97-AF65-F5344CB8AC3E}">
        <p14:creationId xmlns:p14="http://schemas.microsoft.com/office/powerpoint/2010/main" val="2173265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7</a:t>
            </a:fld>
            <a:endParaRPr lang="en-US" dirty="0"/>
          </a:p>
        </p:txBody>
      </p:sp>
    </p:spTree>
    <p:extLst>
      <p:ext uri="{BB962C8B-B14F-4D97-AF65-F5344CB8AC3E}">
        <p14:creationId xmlns:p14="http://schemas.microsoft.com/office/powerpoint/2010/main" val="536370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8</a:t>
            </a:fld>
            <a:endParaRPr lang="en-US" dirty="0"/>
          </a:p>
        </p:txBody>
      </p:sp>
    </p:spTree>
    <p:extLst>
      <p:ext uri="{BB962C8B-B14F-4D97-AF65-F5344CB8AC3E}">
        <p14:creationId xmlns:p14="http://schemas.microsoft.com/office/powerpoint/2010/main" val="930494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9</a:t>
            </a:fld>
            <a:endParaRPr lang="en-US" dirty="0"/>
          </a:p>
        </p:txBody>
      </p:sp>
    </p:spTree>
    <p:extLst>
      <p:ext uri="{BB962C8B-B14F-4D97-AF65-F5344CB8AC3E}">
        <p14:creationId xmlns:p14="http://schemas.microsoft.com/office/powerpoint/2010/main" val="4172630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8AC25F-7DF9-42FD-823D-4412630923EA}"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950384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8AC25F-7DF9-42FD-823D-4412630923EA}"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3895119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8AC25F-7DF9-42FD-823D-4412630923EA}"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2650060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8AC25F-7DF9-42FD-823D-4412630923EA}"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369801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8AC25F-7DF9-42FD-823D-4412630923EA}"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191086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8AC25F-7DF9-42FD-823D-4412630923EA}"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1768823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8AC25F-7DF9-42FD-823D-4412630923EA}" type="datetimeFigureOut">
              <a:rPr lang="en-US" smtClean="0"/>
              <a:t>3/14/2018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1544968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8AC25F-7DF9-42FD-823D-4412630923EA}" type="datetimeFigureOut">
              <a:rPr lang="en-US" smtClean="0"/>
              <a:t>3/14/2018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175507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AC25F-7DF9-42FD-823D-4412630923EA}" type="datetimeFigureOut">
              <a:rPr lang="en-US" smtClean="0"/>
              <a:t>3/14/2018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2901950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8AC25F-7DF9-42FD-823D-4412630923EA}"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2463559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8AC25F-7DF9-42FD-823D-4412630923EA}"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1770337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8AC25F-7DF9-42FD-823D-4412630923EA}" type="datetimeFigureOut">
              <a:rPr lang="en-US" smtClean="0"/>
              <a:t>3/14/2018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0D31F-3CBA-44E1-B884-67C5BA3E506F}" type="slidenum">
              <a:rPr lang="en-US" smtClean="0"/>
              <a:t>‹#›</a:t>
            </a:fld>
            <a:endParaRPr lang="en-US"/>
          </a:p>
        </p:txBody>
      </p:sp>
    </p:spTree>
    <p:extLst>
      <p:ext uri="{BB962C8B-B14F-4D97-AF65-F5344CB8AC3E}">
        <p14:creationId xmlns:p14="http://schemas.microsoft.com/office/powerpoint/2010/main" val="13253239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tmp"/><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homeless.lacounty.gov/" TargetMode="External"/><Relationship Id="rId5" Type="http://schemas.openxmlformats.org/officeDocument/2006/relationships/hyperlink" Target="mailto:HomelessInitiative@lacounty.gov"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8282" y="0"/>
            <a:ext cx="9172281" cy="68580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1403" y="179148"/>
            <a:ext cx="6086539" cy="1690706"/>
          </a:xfrm>
          <a:prstGeom prst="rect">
            <a:avLst/>
          </a:prstGeom>
        </p:spPr>
      </p:pic>
      <p:sp>
        <p:nvSpPr>
          <p:cNvPr id="8" name="Title 1">
            <a:extLst>
              <a:ext uri="{FF2B5EF4-FFF2-40B4-BE49-F238E27FC236}">
                <a16:creationId xmlns:a16="http://schemas.microsoft.com/office/drawing/2014/main" id="{F33EC947-1EDC-43C6-8EC9-BAA7E491AC2D}"/>
              </a:ext>
            </a:extLst>
          </p:cNvPr>
          <p:cNvSpPr txBox="1">
            <a:spLocks/>
          </p:cNvSpPr>
          <p:nvPr/>
        </p:nvSpPr>
        <p:spPr>
          <a:xfrm>
            <a:off x="1534526" y="318117"/>
            <a:ext cx="7272110"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endParaRPr lang="en-US" sz="3500" b="1" dirty="0">
              <a:solidFill>
                <a:schemeClr val="bg1"/>
              </a:solidFill>
              <a:cs typeface="Arial" panose="020B0604020202020204" pitchFamily="34" charset="0"/>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468" y="179148"/>
            <a:ext cx="1578667" cy="1272580"/>
          </a:xfrm>
          <a:prstGeom prst="rect">
            <a:avLst/>
          </a:prstGeom>
        </p:spPr>
      </p:pic>
      <p:sp>
        <p:nvSpPr>
          <p:cNvPr id="2" name="TextBox 1">
            <a:extLst>
              <a:ext uri="{FF2B5EF4-FFF2-40B4-BE49-F238E27FC236}">
                <a16:creationId xmlns:a16="http://schemas.microsoft.com/office/drawing/2014/main" id="{D7C78E09-A7F0-471C-9DC4-3CC82A703C57}"/>
              </a:ext>
            </a:extLst>
          </p:cNvPr>
          <p:cNvSpPr txBox="1"/>
          <p:nvPr/>
        </p:nvSpPr>
        <p:spPr>
          <a:xfrm>
            <a:off x="942682" y="2318994"/>
            <a:ext cx="7117237" cy="2800767"/>
          </a:xfrm>
          <a:prstGeom prst="rect">
            <a:avLst/>
          </a:prstGeom>
          <a:noFill/>
        </p:spPr>
        <p:txBody>
          <a:bodyPr wrap="square" rtlCol="0">
            <a:spAutoFit/>
          </a:bodyPr>
          <a:lstStyle/>
          <a:p>
            <a:pPr algn="ctr"/>
            <a:r>
              <a:rPr lang="en-US" sz="4400" b="1" dirty="0">
                <a:solidFill>
                  <a:schemeClr val="accent4">
                    <a:lumMod val="40000"/>
                    <a:lumOff val="60000"/>
                  </a:schemeClr>
                </a:solidFill>
                <a:latin typeface="+mj-lt"/>
              </a:rPr>
              <a:t>Draft Measure H FY 2018-19 </a:t>
            </a:r>
          </a:p>
          <a:p>
            <a:pPr algn="ctr"/>
            <a:r>
              <a:rPr lang="en-US" sz="4400" b="1" dirty="0">
                <a:solidFill>
                  <a:schemeClr val="accent4">
                    <a:lumMod val="40000"/>
                    <a:lumOff val="60000"/>
                  </a:schemeClr>
                </a:solidFill>
                <a:latin typeface="+mj-lt"/>
              </a:rPr>
              <a:t>Funding Recommendations</a:t>
            </a:r>
          </a:p>
          <a:p>
            <a:pPr algn="ctr"/>
            <a:r>
              <a:rPr lang="en-US" sz="4400" b="1" dirty="0">
                <a:solidFill>
                  <a:schemeClr val="accent4">
                    <a:lumMod val="40000"/>
                    <a:lumOff val="60000"/>
                  </a:schemeClr>
                </a:solidFill>
                <a:latin typeface="+mj-lt"/>
              </a:rPr>
              <a:t>Public Meeting</a:t>
            </a:r>
          </a:p>
          <a:p>
            <a:pPr algn="ctr"/>
            <a:r>
              <a:rPr lang="en-US" sz="4400" b="1" dirty="0">
                <a:solidFill>
                  <a:schemeClr val="accent4">
                    <a:lumMod val="40000"/>
                    <a:lumOff val="60000"/>
                  </a:schemeClr>
                </a:solidFill>
                <a:latin typeface="+mj-lt"/>
              </a:rPr>
              <a:t>March 14, 2018</a:t>
            </a:r>
          </a:p>
        </p:txBody>
      </p:sp>
    </p:spTree>
    <p:extLst>
      <p:ext uri="{BB962C8B-B14F-4D97-AF65-F5344CB8AC3E}">
        <p14:creationId xmlns:p14="http://schemas.microsoft.com/office/powerpoint/2010/main" val="930834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2347953527"/>
              </p:ext>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$4,500,000</a:t>
                      </a:r>
                    </a:p>
                  </a:txBody>
                  <a:tcPr/>
                </a:tc>
                <a:tc>
                  <a:txBody>
                    <a:bodyPr/>
                    <a:lstStyle/>
                    <a:p>
                      <a:pPr algn="ctr"/>
                      <a:r>
                        <a:rPr lang="en-US" b="0" dirty="0"/>
                        <a:t>$2,000,000</a:t>
                      </a:r>
                    </a:p>
                  </a:txBody>
                  <a:tcPr/>
                </a:tc>
                <a:tc>
                  <a:txBody>
                    <a:bodyPr/>
                    <a:lstStyle/>
                    <a:p>
                      <a:pPr algn="ctr"/>
                      <a:r>
                        <a:rPr lang="en-US" b="0" dirty="0">
                          <a:solidFill>
                            <a:srgbClr val="FF0000"/>
                          </a:solidFill>
                        </a:rPr>
                        <a:t>- $2,500,000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993913" y="1196605"/>
            <a:ext cx="6997148" cy="646331"/>
          </a:xfrm>
          <a:prstGeom prst="rect">
            <a:avLst/>
          </a:prstGeom>
        </p:spPr>
        <p:txBody>
          <a:bodyPr wrap="square">
            <a:spAutoFit/>
          </a:bodyPr>
          <a:lstStyle/>
          <a:p>
            <a:r>
              <a:rPr lang="en-US" dirty="0"/>
              <a:t>LEAD AGENCY: Department of Children &amp; Family Service (DCFS)</a:t>
            </a:r>
          </a:p>
          <a:p>
            <a:r>
              <a:rPr lang="en-US" dirty="0"/>
              <a:t>                           Community Development Commission (CDC)</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58092" y="3276482"/>
            <a:ext cx="7909170" cy="1200329"/>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An additional $2.5 M in projected foster care placement savings will be reinvested in FY 18-19, resulting in no net reduction in funding for Strategy B6.</a:t>
            </a:r>
          </a:p>
        </p:txBody>
      </p:sp>
      <p:sp>
        <p:nvSpPr>
          <p:cNvPr id="18" name="Title 1">
            <a:extLst>
              <a:ext uri="{FF2B5EF4-FFF2-40B4-BE49-F238E27FC236}">
                <a16:creationId xmlns:a16="http://schemas.microsoft.com/office/drawing/2014/main" id="{A7EC94A8-ACBF-4B48-BC51-1C0FD515A6E4}"/>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B6: Family Reunification Housing Subsidies</a:t>
            </a:r>
          </a:p>
        </p:txBody>
      </p:sp>
    </p:spTree>
    <p:extLst>
      <p:ext uri="{BB962C8B-B14F-4D97-AF65-F5344CB8AC3E}">
        <p14:creationId xmlns:p14="http://schemas.microsoft.com/office/powerpoint/2010/main" val="560316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1241832897"/>
              </p:ext>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$25,342,000</a:t>
                      </a:r>
                    </a:p>
                  </a:txBody>
                  <a:tcPr/>
                </a:tc>
                <a:tc>
                  <a:txBody>
                    <a:bodyPr/>
                    <a:lstStyle/>
                    <a:p>
                      <a:pPr algn="ctr"/>
                      <a:r>
                        <a:rPr lang="en-US" b="0" dirty="0"/>
                        <a:t>$27,342,000</a:t>
                      </a:r>
                    </a:p>
                  </a:txBody>
                  <a:tcPr/>
                </a:tc>
                <a:tc>
                  <a:txBody>
                    <a:bodyPr/>
                    <a:lstStyle/>
                    <a:p>
                      <a:pPr algn="ctr"/>
                      <a:r>
                        <a:rPr lang="en-US" b="0" dirty="0">
                          <a:solidFill>
                            <a:srgbClr val="00B050"/>
                          </a:solidFill>
                        </a:rPr>
                        <a:t>$2,000,000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1423283" y="1299544"/>
            <a:ext cx="6997148" cy="369332"/>
          </a:xfrm>
          <a:prstGeom prst="rect">
            <a:avLst/>
          </a:prstGeom>
        </p:spPr>
        <p:txBody>
          <a:bodyPr wrap="square">
            <a:spAutoFit/>
          </a:bodyPr>
          <a:lstStyle/>
          <a:p>
            <a:r>
              <a:rPr lang="en-US" dirty="0"/>
              <a:t>LEAD AGENCY: LAHSA / DHS / Department of Public Health (DPH)</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58092" y="3276482"/>
            <a:ext cx="7909170" cy="1754326"/>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The tentatively approved allocation would have funded 250 beds for 12 months and assumed a 12-month ramp up for 200 new beds.</a:t>
            </a:r>
          </a:p>
          <a:p>
            <a:pPr marL="285750" indent="-285750">
              <a:buFont typeface="Arial" panose="020B0604020202020204" pitchFamily="34" charset="0"/>
              <a:buChar char="•"/>
            </a:pPr>
            <a:r>
              <a:rPr lang="en-US" dirty="0">
                <a:latin typeface="+mj-lt"/>
              </a:rPr>
              <a:t>The increased funding will support 450 beds for the full 12-month period in FY 2018-19.</a:t>
            </a:r>
          </a:p>
        </p:txBody>
      </p:sp>
      <p:sp>
        <p:nvSpPr>
          <p:cNvPr id="16" name="Title 1">
            <a:extLst>
              <a:ext uri="{FF2B5EF4-FFF2-40B4-BE49-F238E27FC236}">
                <a16:creationId xmlns:a16="http://schemas.microsoft.com/office/drawing/2014/main" id="{4757B94A-0C1B-434D-BA96-284BC2810521}"/>
              </a:ext>
            </a:extLst>
          </p:cNvPr>
          <p:cNvSpPr txBox="1">
            <a:spLocks/>
          </p:cNvSpPr>
          <p:nvPr/>
        </p:nvSpPr>
        <p:spPr>
          <a:xfrm>
            <a:off x="1164414" y="208705"/>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B7: Interim Housing for Those Exiting Institutions</a:t>
            </a:r>
          </a:p>
        </p:txBody>
      </p:sp>
    </p:spTree>
    <p:extLst>
      <p:ext uri="{BB962C8B-B14F-4D97-AF65-F5344CB8AC3E}">
        <p14:creationId xmlns:p14="http://schemas.microsoft.com/office/powerpoint/2010/main" val="1486619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3639875335"/>
              </p:ext>
            </p:extLst>
          </p:nvPr>
        </p:nvGraphicFramePr>
        <p:xfrm>
          <a:off x="1520879" y="1862822"/>
          <a:ext cx="6096000" cy="128016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$2,000,000 (C2)</a:t>
                      </a:r>
                    </a:p>
                    <a:p>
                      <a:pPr algn="ctr"/>
                      <a:r>
                        <a:rPr lang="en-US" b="0" dirty="0"/>
                        <a:t>$5,150,000 (C7)</a:t>
                      </a:r>
                    </a:p>
                  </a:txBody>
                  <a:tcPr/>
                </a:tc>
                <a:tc>
                  <a:txBody>
                    <a:bodyPr/>
                    <a:lstStyle/>
                    <a:p>
                      <a:pPr algn="ctr"/>
                      <a:r>
                        <a:rPr lang="en-US" b="0" dirty="0"/>
                        <a:t>$0</a:t>
                      </a:r>
                    </a:p>
                    <a:p>
                      <a:pPr algn="ctr"/>
                      <a:r>
                        <a:rPr lang="en-US" b="0" dirty="0"/>
                        <a:t>$5,150,000</a:t>
                      </a:r>
                    </a:p>
                  </a:txBody>
                  <a:tcPr/>
                </a:tc>
                <a:tc>
                  <a:txBody>
                    <a:bodyPr/>
                    <a:lstStyle/>
                    <a:p>
                      <a:pPr marL="285750" indent="-285750" algn="ctr">
                        <a:buFontTx/>
                        <a:buChar char="-"/>
                      </a:pPr>
                      <a:r>
                        <a:rPr lang="en-US" b="0" dirty="0">
                          <a:solidFill>
                            <a:srgbClr val="FF0000"/>
                          </a:solidFill>
                        </a:rPr>
                        <a:t>$2,000,000</a:t>
                      </a:r>
                    </a:p>
                    <a:p>
                      <a:pPr marL="0" indent="0" algn="ctr">
                        <a:buFontTx/>
                        <a:buNone/>
                      </a:pPr>
                      <a:r>
                        <a:rPr lang="en-US" b="0" dirty="0"/>
                        <a:t>$0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508881" y="1299544"/>
            <a:ext cx="7895644" cy="369332"/>
          </a:xfrm>
          <a:prstGeom prst="rect">
            <a:avLst/>
          </a:prstGeom>
        </p:spPr>
        <p:txBody>
          <a:bodyPr wrap="square">
            <a:spAutoFit/>
          </a:bodyPr>
          <a:lstStyle/>
          <a:p>
            <a:r>
              <a:rPr lang="en-US" dirty="0"/>
              <a:t>LEAD AGENCY: Workforce Development, Aging, and Community Services (WDACS)</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58092" y="3276482"/>
            <a:ext cx="7909170" cy="1477328"/>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There is $2M remaining in one-time HI funding for Strategy C2, which will be carried over into FY 18-19. Therefore, Measure H funding can be reduced by $2M with no net reduction in funding for Strategy C2. </a:t>
            </a:r>
          </a:p>
        </p:txBody>
      </p:sp>
      <p:sp>
        <p:nvSpPr>
          <p:cNvPr id="18" name="Title 1">
            <a:extLst>
              <a:ext uri="{FF2B5EF4-FFF2-40B4-BE49-F238E27FC236}">
                <a16:creationId xmlns:a16="http://schemas.microsoft.com/office/drawing/2014/main" id="{5E563656-E919-4EA7-AEB0-A586D4B3F347}"/>
              </a:ext>
            </a:extLst>
          </p:cNvPr>
          <p:cNvSpPr txBox="1">
            <a:spLocks/>
          </p:cNvSpPr>
          <p:nvPr/>
        </p:nvSpPr>
        <p:spPr>
          <a:xfrm>
            <a:off x="1164414" y="208705"/>
            <a:ext cx="7838074" cy="106680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C2: Increase Employment for Homeless Adults by Supporting Social Enterprise</a:t>
            </a:r>
          </a:p>
          <a:p>
            <a:pPr algn="l">
              <a:lnSpc>
                <a:spcPct val="80000"/>
              </a:lnSpc>
            </a:pPr>
            <a:r>
              <a:rPr lang="en-US" sz="3200" b="1" dirty="0">
                <a:solidFill>
                  <a:schemeClr val="bg1"/>
                </a:solidFill>
                <a:cs typeface="Arial" panose="020B0604020202020204" pitchFamily="34" charset="0"/>
              </a:rPr>
              <a:t>C7: Subsidized Employment for Homeless Adults</a:t>
            </a:r>
          </a:p>
          <a:p>
            <a:pPr algn="l">
              <a:lnSpc>
                <a:spcPct val="80000"/>
              </a:lnSpc>
            </a:pPr>
            <a:endParaRPr lang="en-US" sz="2000" b="1" dirty="0">
              <a:solidFill>
                <a:schemeClr val="bg1"/>
              </a:solidFill>
              <a:cs typeface="Arial" panose="020B0604020202020204" pitchFamily="34" charset="0"/>
            </a:endParaRPr>
          </a:p>
        </p:txBody>
      </p:sp>
    </p:spTree>
    <p:extLst>
      <p:ext uri="{BB962C8B-B14F-4D97-AF65-F5344CB8AC3E}">
        <p14:creationId xmlns:p14="http://schemas.microsoft.com/office/powerpoint/2010/main" val="239025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3196864280"/>
              </p:ext>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$15,680,000</a:t>
                      </a:r>
                    </a:p>
                  </a:txBody>
                  <a:tcPr/>
                </a:tc>
                <a:tc>
                  <a:txBody>
                    <a:bodyPr/>
                    <a:lstStyle/>
                    <a:p>
                      <a:pPr algn="ctr"/>
                      <a:r>
                        <a:rPr lang="en-US" b="0" dirty="0"/>
                        <a:t>$12,680,000</a:t>
                      </a:r>
                    </a:p>
                  </a:txBody>
                  <a:tcPr/>
                </a:tc>
                <a:tc>
                  <a:txBody>
                    <a:bodyPr/>
                    <a:lstStyle/>
                    <a:p>
                      <a:pPr marL="0" indent="0" algn="ctr">
                        <a:buFontTx/>
                        <a:buNone/>
                      </a:pPr>
                      <a:r>
                        <a:rPr lang="en-US" b="0" dirty="0">
                          <a:solidFill>
                            <a:srgbClr val="FF0000"/>
                          </a:solidFill>
                        </a:rPr>
                        <a:t>- $3,000,000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3514474" y="1242074"/>
            <a:ext cx="2663689" cy="369332"/>
          </a:xfrm>
          <a:prstGeom prst="rect">
            <a:avLst/>
          </a:prstGeom>
        </p:spPr>
        <p:txBody>
          <a:bodyPr wrap="square">
            <a:spAutoFit/>
          </a:bodyPr>
          <a:lstStyle/>
          <a:p>
            <a:r>
              <a:rPr lang="en-US" dirty="0"/>
              <a:t>LEAD AGENCY: DHS</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58092" y="3276482"/>
            <a:ext cx="7909170" cy="1477328"/>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This recommendation assumes that $3M in new federal revenue can be drawn down to offset the $3M reduction in Measure H funding, such that there will be no net change in funding for this strategy.</a:t>
            </a:r>
          </a:p>
        </p:txBody>
      </p:sp>
      <p:sp>
        <p:nvSpPr>
          <p:cNvPr id="16" name="Title 1">
            <a:extLst>
              <a:ext uri="{FF2B5EF4-FFF2-40B4-BE49-F238E27FC236}">
                <a16:creationId xmlns:a16="http://schemas.microsoft.com/office/drawing/2014/main" id="{29A506AD-2AE4-40AA-ABB1-3B6909727D8C}"/>
              </a:ext>
            </a:extLst>
          </p:cNvPr>
          <p:cNvSpPr txBox="1">
            <a:spLocks/>
          </p:cNvSpPr>
          <p:nvPr/>
        </p:nvSpPr>
        <p:spPr>
          <a:xfrm>
            <a:off x="1164414" y="208705"/>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C4/C5/C6: Countywide SSI/SSDI and Veterans Benefits Advocacy</a:t>
            </a:r>
          </a:p>
        </p:txBody>
      </p:sp>
    </p:spTree>
    <p:extLst>
      <p:ext uri="{BB962C8B-B14F-4D97-AF65-F5344CB8AC3E}">
        <p14:creationId xmlns:p14="http://schemas.microsoft.com/office/powerpoint/2010/main" val="169056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3160068048"/>
              </p:ext>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$1,120,000</a:t>
                      </a:r>
                    </a:p>
                  </a:txBody>
                  <a:tcPr/>
                </a:tc>
                <a:tc>
                  <a:txBody>
                    <a:bodyPr/>
                    <a:lstStyle/>
                    <a:p>
                      <a:pPr algn="ctr"/>
                      <a:r>
                        <a:rPr lang="en-US" b="0" dirty="0"/>
                        <a:t>$0</a:t>
                      </a:r>
                    </a:p>
                  </a:txBody>
                  <a:tcPr/>
                </a:tc>
                <a:tc>
                  <a:txBody>
                    <a:bodyPr/>
                    <a:lstStyle/>
                    <a:p>
                      <a:pPr marL="0" indent="0" algn="ctr">
                        <a:buFontTx/>
                        <a:buNone/>
                      </a:pPr>
                      <a:r>
                        <a:rPr lang="en-US" b="0" dirty="0">
                          <a:solidFill>
                            <a:srgbClr val="FF0000"/>
                          </a:solidFill>
                        </a:rPr>
                        <a:t>- $1,120,000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2544418" y="1242074"/>
            <a:ext cx="4102872" cy="369332"/>
          </a:xfrm>
          <a:prstGeom prst="rect">
            <a:avLst/>
          </a:prstGeom>
        </p:spPr>
        <p:txBody>
          <a:bodyPr wrap="square">
            <a:spAutoFit/>
          </a:bodyPr>
          <a:lstStyle/>
          <a:p>
            <a:r>
              <a:rPr lang="en-US" dirty="0"/>
              <a:t>LEAD AGENCY: DHS / Sheriff’s Department</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58092" y="3276482"/>
            <a:ext cx="7909170" cy="2308324"/>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Strategy B1 will transfer $1.12 M in one-time, justice-connected AB 109 funds to Strategy D2.</a:t>
            </a:r>
          </a:p>
          <a:p>
            <a:pPr marL="285750" indent="-285750">
              <a:buFont typeface="Arial" panose="020B0604020202020204" pitchFamily="34" charset="0"/>
              <a:buChar char="•"/>
            </a:pPr>
            <a:r>
              <a:rPr lang="en-US" dirty="0">
                <a:latin typeface="+mj-lt"/>
              </a:rPr>
              <a:t>Strategy D2 will transfer $1.12M in Measure H funding to Strategy B1</a:t>
            </a:r>
          </a:p>
          <a:p>
            <a:pPr marL="285750" indent="-285750">
              <a:buFont typeface="Arial" panose="020B0604020202020204" pitchFamily="34" charset="0"/>
              <a:buChar char="•"/>
            </a:pPr>
            <a:r>
              <a:rPr lang="en-US" dirty="0">
                <a:latin typeface="+mj-lt"/>
              </a:rPr>
              <a:t>No net change for either strategy.</a:t>
            </a:r>
          </a:p>
          <a:p>
            <a:pPr marL="285750" indent="-285750">
              <a:buFont typeface="Arial" panose="020B0604020202020204" pitchFamily="34" charset="0"/>
              <a:buChar char="•"/>
            </a:pPr>
            <a:r>
              <a:rPr lang="en-US" dirty="0">
                <a:latin typeface="+mj-lt"/>
              </a:rPr>
              <a:t>$157,000 in one-time HI funding remains available for utilization for this strategy in FY 18-19.</a:t>
            </a:r>
          </a:p>
        </p:txBody>
      </p:sp>
      <p:sp>
        <p:nvSpPr>
          <p:cNvPr id="18" name="Title 1">
            <a:extLst>
              <a:ext uri="{FF2B5EF4-FFF2-40B4-BE49-F238E27FC236}">
                <a16:creationId xmlns:a16="http://schemas.microsoft.com/office/drawing/2014/main" id="{1285FDEB-5F9D-4FBE-BE0A-D71B45A5C4A4}"/>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D2: Jail In-Reach</a:t>
            </a:r>
          </a:p>
        </p:txBody>
      </p:sp>
    </p:spTree>
    <p:extLst>
      <p:ext uri="{BB962C8B-B14F-4D97-AF65-F5344CB8AC3E}">
        <p14:creationId xmlns:p14="http://schemas.microsoft.com/office/powerpoint/2010/main" val="644486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3915148686"/>
              </p:ext>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$1,130,000</a:t>
                      </a:r>
                    </a:p>
                  </a:txBody>
                  <a:tcPr/>
                </a:tc>
                <a:tc>
                  <a:txBody>
                    <a:bodyPr/>
                    <a:lstStyle/>
                    <a:p>
                      <a:pPr algn="ctr"/>
                      <a:r>
                        <a:rPr lang="en-US" b="0" dirty="0"/>
                        <a:t>$1,880,000</a:t>
                      </a:r>
                    </a:p>
                  </a:txBody>
                  <a:tcPr/>
                </a:tc>
                <a:tc>
                  <a:txBody>
                    <a:bodyPr/>
                    <a:lstStyle/>
                    <a:p>
                      <a:pPr marL="0" indent="0" algn="ctr">
                        <a:buFontTx/>
                        <a:buNone/>
                      </a:pPr>
                      <a:r>
                        <a:rPr lang="en-US" b="0" dirty="0">
                          <a:solidFill>
                            <a:srgbClr val="00B050"/>
                          </a:solidFill>
                        </a:rPr>
                        <a:t>$750,000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2544418" y="1242074"/>
            <a:ext cx="4102872" cy="369332"/>
          </a:xfrm>
          <a:prstGeom prst="rect">
            <a:avLst/>
          </a:prstGeom>
        </p:spPr>
        <p:txBody>
          <a:bodyPr wrap="square">
            <a:spAutoFit/>
          </a:bodyPr>
          <a:lstStyle/>
          <a:p>
            <a:r>
              <a:rPr lang="en-US" dirty="0"/>
              <a:t>LEAD AGENCY: Public Defender (PD)</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58092" y="3276482"/>
            <a:ext cx="7909170" cy="1754326"/>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Additional funding is requested to enable the Los Angeles City Attorney to help clear infractions at all Public Defender record clearing events countywide. The Public Defender can only address felonies and misdemeanors. This funding will expand an existing Los Angeles City Attorney program funded by the County.</a:t>
            </a:r>
          </a:p>
        </p:txBody>
      </p:sp>
      <p:sp>
        <p:nvSpPr>
          <p:cNvPr id="16" name="Title 1">
            <a:extLst>
              <a:ext uri="{FF2B5EF4-FFF2-40B4-BE49-F238E27FC236}">
                <a16:creationId xmlns:a16="http://schemas.microsoft.com/office/drawing/2014/main" id="{3DD288AC-FF69-4523-A7E8-D8169500E485}"/>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D6: Criminal Record Clearing Project</a:t>
            </a:r>
          </a:p>
        </p:txBody>
      </p:sp>
    </p:spTree>
    <p:extLst>
      <p:ext uri="{BB962C8B-B14F-4D97-AF65-F5344CB8AC3E}">
        <p14:creationId xmlns:p14="http://schemas.microsoft.com/office/powerpoint/2010/main" val="1345457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1472592322"/>
              </p:ext>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$49,300,000</a:t>
                      </a:r>
                    </a:p>
                  </a:txBody>
                  <a:tcPr/>
                </a:tc>
                <a:tc>
                  <a:txBody>
                    <a:bodyPr/>
                    <a:lstStyle/>
                    <a:p>
                      <a:pPr algn="ctr"/>
                      <a:r>
                        <a:rPr lang="en-US" b="0" dirty="0"/>
                        <a:t>$49,300,000</a:t>
                      </a:r>
                    </a:p>
                  </a:txBody>
                  <a:tcPr/>
                </a:tc>
                <a:tc>
                  <a:txBody>
                    <a:bodyPr/>
                    <a:lstStyle/>
                    <a:p>
                      <a:pPr marL="0" indent="0" algn="ctr">
                        <a:buFontTx/>
                        <a:buNone/>
                      </a:pPr>
                      <a:r>
                        <a:rPr lang="en-US" b="0" dirty="0"/>
                        <a:t>$0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1582310" y="1242074"/>
            <a:ext cx="6305384" cy="369332"/>
          </a:xfrm>
          <a:prstGeom prst="rect">
            <a:avLst/>
          </a:prstGeom>
        </p:spPr>
        <p:txBody>
          <a:bodyPr wrap="square">
            <a:spAutoFit/>
          </a:bodyPr>
          <a:lstStyle/>
          <a:p>
            <a:r>
              <a:rPr lang="en-US" dirty="0"/>
              <a:t>LEAD AGENCY: DHS, DPH, Department of Mental Health (DMH)</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58092" y="3276482"/>
            <a:ext cx="7909170" cy="1477328"/>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The tentatively approved funding level will support the 2500 new PSH clients enrolled in FY 2017-18, 2950 additional PSH clients targeted for enrollment in FY 2018-19, and enhanced services for current PSH. </a:t>
            </a:r>
          </a:p>
        </p:txBody>
      </p:sp>
      <p:sp>
        <p:nvSpPr>
          <p:cNvPr id="18" name="Title 1">
            <a:extLst>
              <a:ext uri="{FF2B5EF4-FFF2-40B4-BE49-F238E27FC236}">
                <a16:creationId xmlns:a16="http://schemas.microsoft.com/office/drawing/2014/main" id="{56113C93-90D7-443B-BE50-F2A8816266D7}"/>
              </a:ext>
            </a:extLst>
          </p:cNvPr>
          <p:cNvSpPr txBox="1">
            <a:spLocks/>
          </p:cNvSpPr>
          <p:nvPr/>
        </p:nvSpPr>
        <p:spPr>
          <a:xfrm>
            <a:off x="1164414" y="208705"/>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D7: Provide Services and Rental Subsidies for Permanent Supportive Housing</a:t>
            </a:r>
          </a:p>
        </p:txBody>
      </p:sp>
    </p:spTree>
    <p:extLst>
      <p:ext uri="{BB962C8B-B14F-4D97-AF65-F5344CB8AC3E}">
        <p14:creationId xmlns:p14="http://schemas.microsoft.com/office/powerpoint/2010/main" val="650250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2200124845"/>
              </p:ext>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$27,000,000</a:t>
                      </a:r>
                    </a:p>
                  </a:txBody>
                  <a:tcPr/>
                </a:tc>
                <a:tc>
                  <a:txBody>
                    <a:bodyPr/>
                    <a:lstStyle/>
                    <a:p>
                      <a:pPr algn="ctr"/>
                      <a:r>
                        <a:rPr lang="en-US" b="0" dirty="0"/>
                        <a:t>$30,117,000</a:t>
                      </a:r>
                    </a:p>
                  </a:txBody>
                  <a:tcPr/>
                </a:tc>
                <a:tc>
                  <a:txBody>
                    <a:bodyPr/>
                    <a:lstStyle/>
                    <a:p>
                      <a:pPr marL="0" indent="0" algn="ctr">
                        <a:buFontTx/>
                        <a:buNone/>
                      </a:pPr>
                      <a:r>
                        <a:rPr lang="en-US" b="0" dirty="0">
                          <a:solidFill>
                            <a:srgbClr val="00B050"/>
                          </a:solidFill>
                        </a:rPr>
                        <a:t>$3,117,000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3431842" y="1292120"/>
            <a:ext cx="2274073" cy="369332"/>
          </a:xfrm>
          <a:prstGeom prst="rect">
            <a:avLst/>
          </a:prstGeom>
        </p:spPr>
        <p:txBody>
          <a:bodyPr wrap="square">
            <a:spAutoFit/>
          </a:bodyPr>
          <a:lstStyle/>
          <a:p>
            <a:r>
              <a:rPr lang="en-US" dirty="0"/>
              <a:t>LEAD AGENCY: LAHSA</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58092" y="3196971"/>
            <a:ext cx="7909170" cy="2862322"/>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On October 17, 2017, the Board of Supervisors approved funding for January-June 2018 for 40 generalist outreach workers specifically for public agency site: Public Works, Beaches and Harbors, Metro, and city and county parks and libraries.</a:t>
            </a:r>
          </a:p>
          <a:p>
            <a:pPr marL="285750" indent="-285750">
              <a:buFont typeface="Arial" panose="020B0604020202020204" pitchFamily="34" charset="0"/>
              <a:buChar char="•"/>
            </a:pPr>
            <a:r>
              <a:rPr lang="en-US" dirty="0">
                <a:latin typeface="+mj-lt"/>
              </a:rPr>
              <a:t>The additional funding requested (coupled with reduced spending for some current program components) will: (1) cover full-year costs for these 40 outreach workers; and (2) support two weekend outreach teams per SPA – one multi-disciplinary team and one LAHSA generalist team. </a:t>
            </a:r>
          </a:p>
        </p:txBody>
      </p:sp>
      <p:sp>
        <p:nvSpPr>
          <p:cNvPr id="20" name="Title 1">
            <a:extLst>
              <a:ext uri="{FF2B5EF4-FFF2-40B4-BE49-F238E27FC236}">
                <a16:creationId xmlns:a16="http://schemas.microsoft.com/office/drawing/2014/main" id="{DC882BAB-97F1-45A0-8EF1-6941034AABD6}"/>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E6: Expand Countywide Outreach System</a:t>
            </a:r>
          </a:p>
        </p:txBody>
      </p:sp>
    </p:spTree>
    <p:extLst>
      <p:ext uri="{BB962C8B-B14F-4D97-AF65-F5344CB8AC3E}">
        <p14:creationId xmlns:p14="http://schemas.microsoft.com/office/powerpoint/2010/main" val="2813179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$35,500,000</a:t>
                      </a:r>
                    </a:p>
                  </a:txBody>
                  <a:tcPr/>
                </a:tc>
                <a:tc>
                  <a:txBody>
                    <a:bodyPr/>
                    <a:lstStyle/>
                    <a:p>
                      <a:pPr algn="ctr"/>
                      <a:r>
                        <a:rPr lang="en-US" b="0" dirty="0"/>
                        <a:t>$37,000,000</a:t>
                      </a:r>
                    </a:p>
                  </a:txBody>
                  <a:tcPr/>
                </a:tc>
                <a:tc>
                  <a:txBody>
                    <a:bodyPr/>
                    <a:lstStyle/>
                    <a:p>
                      <a:pPr marL="0" indent="0" algn="ctr">
                        <a:buFontTx/>
                        <a:buNone/>
                      </a:pPr>
                      <a:r>
                        <a:rPr lang="en-US" b="0" dirty="0">
                          <a:solidFill>
                            <a:srgbClr val="00B050"/>
                          </a:solidFill>
                        </a:rPr>
                        <a:t>$1,500,000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3431842" y="1292120"/>
            <a:ext cx="2274073" cy="369332"/>
          </a:xfrm>
          <a:prstGeom prst="rect">
            <a:avLst/>
          </a:prstGeom>
        </p:spPr>
        <p:txBody>
          <a:bodyPr wrap="square">
            <a:spAutoFit/>
          </a:bodyPr>
          <a:lstStyle/>
          <a:p>
            <a:r>
              <a:rPr lang="en-US" dirty="0"/>
              <a:t>LEAD AGENCY: LAHSA</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58092" y="3196971"/>
            <a:ext cx="7909170" cy="2308324"/>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$500,000 of the  increased recommended funding will enable Councils of Governments to continue coordinating the efforts of their member cities to combat homelessness.</a:t>
            </a:r>
          </a:p>
          <a:p>
            <a:pPr marL="285750" indent="-285750">
              <a:buFont typeface="Arial" panose="020B0604020202020204" pitchFamily="34" charset="0"/>
              <a:buChar char="•"/>
            </a:pPr>
            <a:r>
              <a:rPr lang="en-US" dirty="0">
                <a:latin typeface="+mj-lt"/>
              </a:rPr>
              <a:t>$1,000,000 of the increased recommended funding will provide half-year funding for grants to cities to support implementation of their homelessness plans. $2 m will be recommended for FY 2019-20.</a:t>
            </a:r>
          </a:p>
        </p:txBody>
      </p:sp>
      <p:sp>
        <p:nvSpPr>
          <p:cNvPr id="20" name="Title 1">
            <a:extLst>
              <a:ext uri="{FF2B5EF4-FFF2-40B4-BE49-F238E27FC236}">
                <a16:creationId xmlns:a16="http://schemas.microsoft.com/office/drawing/2014/main" id="{DC882BAB-97F1-45A0-8EF1-6941034AABD6}"/>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E7: Strengthen the Coordinated Entry System</a:t>
            </a:r>
          </a:p>
        </p:txBody>
      </p:sp>
    </p:spTree>
    <p:extLst>
      <p:ext uri="{BB962C8B-B14F-4D97-AF65-F5344CB8AC3E}">
        <p14:creationId xmlns:p14="http://schemas.microsoft.com/office/powerpoint/2010/main" val="400122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1798873651"/>
              </p:ext>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$69,885,000</a:t>
                      </a:r>
                    </a:p>
                  </a:txBody>
                  <a:tcPr/>
                </a:tc>
                <a:tc>
                  <a:txBody>
                    <a:bodyPr/>
                    <a:lstStyle/>
                    <a:p>
                      <a:pPr algn="ctr"/>
                      <a:r>
                        <a:rPr lang="en-US" b="0" dirty="0"/>
                        <a:t>$88,068,000</a:t>
                      </a:r>
                    </a:p>
                  </a:txBody>
                  <a:tcPr/>
                </a:tc>
                <a:tc>
                  <a:txBody>
                    <a:bodyPr/>
                    <a:lstStyle/>
                    <a:p>
                      <a:pPr marL="0" indent="0" algn="ctr">
                        <a:buFontTx/>
                        <a:buNone/>
                      </a:pPr>
                      <a:r>
                        <a:rPr lang="en-US" b="0" dirty="0">
                          <a:solidFill>
                            <a:srgbClr val="00B050"/>
                          </a:solidFill>
                        </a:rPr>
                        <a:t>$18,183,000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3450866" y="1242074"/>
            <a:ext cx="2282024" cy="369332"/>
          </a:xfrm>
          <a:prstGeom prst="rect">
            <a:avLst/>
          </a:prstGeom>
        </p:spPr>
        <p:txBody>
          <a:bodyPr wrap="square">
            <a:spAutoFit/>
          </a:bodyPr>
          <a:lstStyle/>
          <a:p>
            <a:r>
              <a:rPr lang="en-US" dirty="0"/>
              <a:t>LEAD AGENCY: LAHSA</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58092" y="3276482"/>
            <a:ext cx="6922868" cy="1200329"/>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Increased funding will support 1,267 additional interim housing beds in FY 2018-19.</a:t>
            </a:r>
          </a:p>
        </p:txBody>
      </p:sp>
      <p:sp>
        <p:nvSpPr>
          <p:cNvPr id="16" name="Title 1">
            <a:extLst>
              <a:ext uri="{FF2B5EF4-FFF2-40B4-BE49-F238E27FC236}">
                <a16:creationId xmlns:a16="http://schemas.microsoft.com/office/drawing/2014/main" id="{62CE5D20-F6B6-4EF4-9416-2FD7CA582D43}"/>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E8: Enhance the Emergency Shelter System</a:t>
            </a:r>
          </a:p>
        </p:txBody>
      </p:sp>
    </p:spTree>
    <p:extLst>
      <p:ext uri="{BB962C8B-B14F-4D97-AF65-F5344CB8AC3E}">
        <p14:creationId xmlns:p14="http://schemas.microsoft.com/office/powerpoint/2010/main" val="3063486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500" b="1" dirty="0">
                <a:solidFill>
                  <a:schemeClr val="bg1"/>
                </a:solidFill>
                <a:cs typeface="Arial" panose="020B0604020202020204" pitchFamily="34" charset="0"/>
              </a:rPr>
              <a:t>REVENUE PLANNING PROCESS</a:t>
            </a:r>
          </a:p>
        </p:txBody>
      </p:sp>
      <p:graphicFrame>
        <p:nvGraphicFramePr>
          <p:cNvPr id="4" name="Table 3">
            <a:extLst>
              <a:ext uri="{FF2B5EF4-FFF2-40B4-BE49-F238E27FC236}">
                <a16:creationId xmlns:a16="http://schemas.microsoft.com/office/drawing/2014/main" id="{2FFB7D80-5E54-4F40-9028-130CE3B63A78}"/>
              </a:ext>
            </a:extLst>
          </p:cNvPr>
          <p:cNvGraphicFramePr>
            <a:graphicFrameLocks noGrp="1"/>
          </p:cNvGraphicFramePr>
          <p:nvPr>
            <p:extLst>
              <p:ext uri="{D42A27DB-BD31-4B8C-83A1-F6EECF244321}">
                <p14:modId xmlns:p14="http://schemas.microsoft.com/office/powerpoint/2010/main" val="2203278424"/>
              </p:ext>
            </p:extLst>
          </p:nvPr>
        </p:nvGraphicFramePr>
        <p:xfrm>
          <a:off x="429846" y="1353049"/>
          <a:ext cx="8432800" cy="4414520"/>
        </p:xfrm>
        <a:graphic>
          <a:graphicData uri="http://schemas.openxmlformats.org/drawingml/2006/table">
            <a:tbl>
              <a:tblPr firstRow="1" bandRow="1">
                <a:tableStyleId>{ED083AE6-46FA-4A59-8FB0-9F97EB10719F}</a:tableStyleId>
              </a:tblPr>
              <a:tblGrid>
                <a:gridCol w="1922585">
                  <a:extLst>
                    <a:ext uri="{9D8B030D-6E8A-4147-A177-3AD203B41FA5}">
                      <a16:colId xmlns:a16="http://schemas.microsoft.com/office/drawing/2014/main" val="2194451531"/>
                    </a:ext>
                  </a:extLst>
                </a:gridCol>
                <a:gridCol w="6510215">
                  <a:extLst>
                    <a:ext uri="{9D8B030D-6E8A-4147-A177-3AD203B41FA5}">
                      <a16:colId xmlns:a16="http://schemas.microsoft.com/office/drawing/2014/main" val="2809771626"/>
                    </a:ext>
                  </a:extLst>
                </a:gridCol>
              </a:tblGrid>
              <a:tr h="370840">
                <a:tc>
                  <a:txBody>
                    <a:bodyPr/>
                    <a:lstStyle/>
                    <a:p>
                      <a:r>
                        <a:rPr lang="en-US" b="0" dirty="0">
                          <a:latin typeface="+mj-lt"/>
                        </a:rPr>
                        <a:t>Jan. 29, 2018</a:t>
                      </a:r>
                    </a:p>
                  </a:txBody>
                  <a:tcPr/>
                </a:tc>
                <a:tc>
                  <a:txBody>
                    <a:bodyPr/>
                    <a:lstStyle/>
                    <a:p>
                      <a:r>
                        <a:rPr lang="en-US" b="0" dirty="0">
                          <a:latin typeface="+mj-lt"/>
                        </a:rPr>
                        <a:t>County Departments and LAHSA submit funding requests to HI</a:t>
                      </a:r>
                    </a:p>
                  </a:txBody>
                  <a:tcPr/>
                </a:tc>
                <a:extLst>
                  <a:ext uri="{0D108BD9-81ED-4DB2-BD59-A6C34878D82A}">
                    <a16:rowId xmlns:a16="http://schemas.microsoft.com/office/drawing/2014/main" val="3195615085"/>
                  </a:ext>
                </a:extLst>
              </a:tr>
              <a:tr h="370840">
                <a:tc>
                  <a:txBody>
                    <a:bodyPr/>
                    <a:lstStyle/>
                    <a:p>
                      <a:r>
                        <a:rPr lang="en-US" dirty="0">
                          <a:latin typeface="+mj-lt"/>
                        </a:rPr>
                        <a:t>Feb. 2018</a:t>
                      </a:r>
                    </a:p>
                  </a:txBody>
                  <a:tcPr/>
                </a:tc>
                <a:tc>
                  <a:txBody>
                    <a:bodyPr/>
                    <a:lstStyle/>
                    <a:p>
                      <a:r>
                        <a:rPr lang="en-US" dirty="0">
                          <a:latin typeface="+mj-lt"/>
                        </a:rPr>
                        <a:t>HI, County Departments, and LAHSA meet to discuss funding requests</a:t>
                      </a:r>
                    </a:p>
                  </a:txBody>
                  <a:tcPr/>
                </a:tc>
                <a:extLst>
                  <a:ext uri="{0D108BD9-81ED-4DB2-BD59-A6C34878D82A}">
                    <a16:rowId xmlns:a16="http://schemas.microsoft.com/office/drawing/2014/main" val="2422976764"/>
                  </a:ext>
                </a:extLst>
              </a:tr>
              <a:tr h="370840">
                <a:tc>
                  <a:txBody>
                    <a:bodyPr/>
                    <a:lstStyle/>
                    <a:p>
                      <a:r>
                        <a:rPr lang="en-US" dirty="0">
                          <a:latin typeface="+mj-lt"/>
                        </a:rPr>
                        <a:t>March 5, 2018</a:t>
                      </a:r>
                    </a:p>
                  </a:txBody>
                  <a:tcPr/>
                </a:tc>
                <a:tc>
                  <a:txBody>
                    <a:bodyPr/>
                    <a:lstStyle/>
                    <a:p>
                      <a:r>
                        <a:rPr lang="en-US" dirty="0">
                          <a:latin typeface="+mj-lt"/>
                        </a:rPr>
                        <a:t>Public release of draft funding recommendations</a:t>
                      </a:r>
                    </a:p>
                  </a:txBody>
                  <a:tcPr/>
                </a:tc>
                <a:extLst>
                  <a:ext uri="{0D108BD9-81ED-4DB2-BD59-A6C34878D82A}">
                    <a16:rowId xmlns:a16="http://schemas.microsoft.com/office/drawing/2014/main" val="3239219974"/>
                  </a:ext>
                </a:extLst>
              </a:tr>
              <a:tr h="370840">
                <a:tc>
                  <a:txBody>
                    <a:bodyPr/>
                    <a:lstStyle/>
                    <a:p>
                      <a:r>
                        <a:rPr lang="en-US" dirty="0">
                          <a:latin typeface="+mj-lt"/>
                        </a:rPr>
                        <a:t>March 6, 2018</a:t>
                      </a:r>
                    </a:p>
                  </a:txBody>
                  <a:tcPr/>
                </a:tc>
                <a:tc>
                  <a:txBody>
                    <a:bodyPr/>
                    <a:lstStyle/>
                    <a:p>
                      <a:r>
                        <a:rPr lang="en-US" dirty="0">
                          <a:latin typeface="+mj-lt"/>
                        </a:rPr>
                        <a:t>Webinar to explain draft funding recommendations</a:t>
                      </a:r>
                    </a:p>
                  </a:txBody>
                  <a:tcPr/>
                </a:tc>
                <a:extLst>
                  <a:ext uri="{0D108BD9-81ED-4DB2-BD59-A6C34878D82A}">
                    <a16:rowId xmlns:a16="http://schemas.microsoft.com/office/drawing/2014/main" val="2931534494"/>
                  </a:ext>
                </a:extLst>
              </a:tr>
              <a:tr h="370840">
                <a:tc>
                  <a:txBody>
                    <a:bodyPr/>
                    <a:lstStyle/>
                    <a:p>
                      <a:r>
                        <a:rPr lang="en-US" dirty="0">
                          <a:latin typeface="+mj-lt"/>
                        </a:rPr>
                        <a:t>March 14, 2018</a:t>
                      </a:r>
                    </a:p>
                  </a:txBody>
                  <a:tcPr/>
                </a:tc>
                <a:tc>
                  <a:txBody>
                    <a:bodyPr/>
                    <a:lstStyle/>
                    <a:p>
                      <a:r>
                        <a:rPr lang="en-US" dirty="0">
                          <a:latin typeface="+mj-lt"/>
                        </a:rPr>
                        <a:t>Public Meeting to take public comment</a:t>
                      </a:r>
                    </a:p>
                  </a:txBody>
                  <a:tcPr/>
                </a:tc>
                <a:extLst>
                  <a:ext uri="{0D108BD9-81ED-4DB2-BD59-A6C34878D82A}">
                    <a16:rowId xmlns:a16="http://schemas.microsoft.com/office/drawing/2014/main" val="2621141123"/>
                  </a:ext>
                </a:extLst>
              </a:tr>
              <a:tr h="370840">
                <a:tc>
                  <a:txBody>
                    <a:bodyPr/>
                    <a:lstStyle/>
                    <a:p>
                      <a:r>
                        <a:rPr lang="en-US" dirty="0">
                          <a:latin typeface="+mj-lt"/>
                        </a:rPr>
                        <a:t>March 21, 2018</a:t>
                      </a:r>
                    </a:p>
                  </a:txBody>
                  <a:tcPr/>
                </a:tc>
                <a:tc>
                  <a:txBody>
                    <a:bodyPr/>
                    <a:lstStyle/>
                    <a:p>
                      <a:r>
                        <a:rPr lang="en-US" dirty="0">
                          <a:latin typeface="+mj-lt"/>
                        </a:rPr>
                        <a:t>Final day to submit public comments</a:t>
                      </a:r>
                      <a:r>
                        <a:rPr lang="en-US" baseline="0" dirty="0">
                          <a:latin typeface="+mj-lt"/>
                        </a:rPr>
                        <a:t> </a:t>
                      </a:r>
                      <a:r>
                        <a:rPr lang="en-US" dirty="0">
                          <a:latin typeface="+mj-lt"/>
                        </a:rPr>
                        <a:t>through HI website</a:t>
                      </a:r>
                    </a:p>
                  </a:txBody>
                  <a:tcPr/>
                </a:tc>
                <a:extLst>
                  <a:ext uri="{0D108BD9-81ED-4DB2-BD59-A6C34878D82A}">
                    <a16:rowId xmlns:a16="http://schemas.microsoft.com/office/drawing/2014/main" val="4283785234"/>
                  </a:ext>
                </a:extLst>
              </a:tr>
              <a:tr h="370840">
                <a:tc>
                  <a:txBody>
                    <a:bodyPr/>
                    <a:lstStyle/>
                    <a:p>
                      <a:r>
                        <a:rPr lang="en-US" dirty="0">
                          <a:latin typeface="+mj-lt"/>
                        </a:rPr>
                        <a:t>Early</a:t>
                      </a:r>
                      <a:r>
                        <a:rPr lang="en-US" baseline="0" dirty="0">
                          <a:latin typeface="+mj-lt"/>
                        </a:rPr>
                        <a:t> April</a:t>
                      </a:r>
                      <a:r>
                        <a:rPr lang="en-US" dirty="0">
                          <a:latin typeface="+mj-lt"/>
                        </a:rPr>
                        <a:t> 2018</a:t>
                      </a:r>
                    </a:p>
                  </a:txBody>
                  <a:tcPr/>
                </a:tc>
                <a:tc>
                  <a:txBody>
                    <a:bodyPr/>
                    <a:lstStyle/>
                    <a:p>
                      <a:r>
                        <a:rPr lang="en-US" dirty="0">
                          <a:latin typeface="+mj-lt"/>
                        </a:rPr>
                        <a:t>HI, County Departments, and LAHSA meet to discuss public comments and review draft funding recommendations</a:t>
                      </a:r>
                    </a:p>
                  </a:txBody>
                  <a:tcPr/>
                </a:tc>
                <a:extLst>
                  <a:ext uri="{0D108BD9-81ED-4DB2-BD59-A6C34878D82A}">
                    <a16:rowId xmlns:a16="http://schemas.microsoft.com/office/drawing/2014/main" val="3837205041"/>
                  </a:ext>
                </a:extLst>
              </a:tr>
              <a:tr h="370840">
                <a:tc>
                  <a:txBody>
                    <a:bodyPr/>
                    <a:lstStyle/>
                    <a:p>
                      <a:r>
                        <a:rPr lang="en-US" dirty="0">
                          <a:latin typeface="+mj-lt"/>
                        </a:rPr>
                        <a:t>April 26, 2018</a:t>
                      </a:r>
                    </a:p>
                  </a:txBody>
                  <a:tcPr/>
                </a:tc>
                <a:tc>
                  <a:txBody>
                    <a:bodyPr/>
                    <a:lstStyle/>
                    <a:p>
                      <a:r>
                        <a:rPr lang="en-US" dirty="0">
                          <a:latin typeface="+mj-lt"/>
                        </a:rPr>
                        <a:t>HI presents Board Letter with final FY 2018-19 funding recommendations at Homeless Policy Board Deputies Meeting</a:t>
                      </a:r>
                    </a:p>
                  </a:txBody>
                  <a:tcPr/>
                </a:tc>
                <a:extLst>
                  <a:ext uri="{0D108BD9-81ED-4DB2-BD59-A6C34878D82A}">
                    <a16:rowId xmlns:a16="http://schemas.microsoft.com/office/drawing/2014/main" val="16087699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j-lt"/>
                          <a:ea typeface="+mn-ea"/>
                          <a:cs typeface="+mn-cs"/>
                        </a:rPr>
                        <a:t>May 15, 2018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j-lt"/>
                          <a:ea typeface="+mn-ea"/>
                          <a:cs typeface="+mn-cs"/>
                        </a:rPr>
                        <a:t>Board of Supervisors considers final FY 2018-19 Measure H Funding Recommendations</a:t>
                      </a:r>
                    </a:p>
                  </a:txBody>
                  <a:tcPr/>
                </a:tc>
                <a:extLst>
                  <a:ext uri="{0D108BD9-81ED-4DB2-BD59-A6C34878D82A}">
                    <a16:rowId xmlns:a16="http://schemas.microsoft.com/office/drawing/2014/main" val="3775334033"/>
                  </a:ext>
                </a:extLst>
              </a:tr>
            </a:tbl>
          </a:graphicData>
        </a:graphic>
      </p:graphicFrame>
    </p:spTree>
    <p:extLst>
      <p:ext uri="{BB962C8B-B14F-4D97-AF65-F5344CB8AC3E}">
        <p14:creationId xmlns:p14="http://schemas.microsoft.com/office/powerpoint/2010/main" val="793355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540526262"/>
              </p:ext>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$19,000,000</a:t>
                      </a:r>
                    </a:p>
                  </a:txBody>
                  <a:tcPr/>
                </a:tc>
                <a:tc>
                  <a:txBody>
                    <a:bodyPr/>
                    <a:lstStyle/>
                    <a:p>
                      <a:pPr algn="ctr"/>
                      <a:r>
                        <a:rPr lang="en-US" b="0" dirty="0"/>
                        <a:t>$19,000,000</a:t>
                      </a:r>
                    </a:p>
                  </a:txBody>
                  <a:tcPr/>
                </a:tc>
                <a:tc>
                  <a:txBody>
                    <a:bodyPr/>
                    <a:lstStyle/>
                    <a:p>
                      <a:pPr marL="0" indent="0" algn="ctr">
                        <a:buFontTx/>
                        <a:buNone/>
                      </a:pPr>
                      <a:r>
                        <a:rPr lang="en-US" b="0" dirty="0"/>
                        <a:t>$0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3450866" y="1242074"/>
            <a:ext cx="2282024" cy="369332"/>
          </a:xfrm>
          <a:prstGeom prst="rect">
            <a:avLst/>
          </a:prstGeom>
        </p:spPr>
        <p:txBody>
          <a:bodyPr wrap="square">
            <a:spAutoFit/>
          </a:bodyPr>
          <a:lstStyle/>
          <a:p>
            <a:r>
              <a:rPr lang="en-US" dirty="0"/>
              <a:t>LEAD AGENCY: LAHSA</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73994" y="3075314"/>
            <a:ext cx="6922868" cy="2862322"/>
          </a:xfrm>
          <a:prstGeom prst="rect">
            <a:avLst/>
          </a:prstGeom>
          <a:noFill/>
        </p:spPr>
        <p:txBody>
          <a:bodyPr wrap="square" rtlCol="0">
            <a:spAutoFit/>
          </a:bodyPr>
          <a:lstStyle/>
          <a:p>
            <a:r>
              <a:rPr lang="en-US" b="1" i="1" dirty="0">
                <a:latin typeface="+mj-lt"/>
              </a:rPr>
              <a:t>Justification</a:t>
            </a:r>
          </a:p>
          <a:p>
            <a:endParaRPr lang="en-US" dirty="0">
              <a:latin typeface="+mj-lt"/>
            </a:endParaRPr>
          </a:p>
          <a:p>
            <a:r>
              <a:rPr lang="en-US" dirty="0">
                <a:latin typeface="+mj-lt"/>
              </a:rPr>
              <a:t>Projected expenditures in FY 18-19:</a:t>
            </a:r>
          </a:p>
          <a:p>
            <a:endParaRPr lang="en-US" dirty="0">
              <a:latin typeface="+mj-lt"/>
            </a:endParaRPr>
          </a:p>
          <a:p>
            <a:pPr marL="285750" indent="-285750">
              <a:buFont typeface="Arial" panose="020B0604020202020204" pitchFamily="34" charset="0"/>
              <a:buChar char="•"/>
            </a:pPr>
            <a:r>
              <a:rPr lang="en-US" dirty="0">
                <a:latin typeface="+mj-lt"/>
              </a:rPr>
              <a:t>Transitional Housing    $15.4M</a:t>
            </a:r>
          </a:p>
          <a:p>
            <a:pPr marL="285750" indent="-285750">
              <a:buFont typeface="Arial" panose="020B0604020202020204" pitchFamily="34" charset="0"/>
              <a:buChar char="•"/>
            </a:pPr>
            <a:r>
              <a:rPr lang="en-US" dirty="0">
                <a:latin typeface="+mj-lt"/>
              </a:rPr>
              <a:t>Family Reconnection   $1.9M</a:t>
            </a:r>
          </a:p>
          <a:p>
            <a:pPr marL="285750" indent="-285750">
              <a:buFont typeface="Arial" panose="020B0604020202020204" pitchFamily="34" charset="0"/>
              <a:buChar char="•"/>
            </a:pPr>
            <a:r>
              <a:rPr lang="en-US" dirty="0">
                <a:latin typeface="+mj-lt"/>
              </a:rPr>
              <a:t>Access/Drop-In Centers $840K</a:t>
            </a:r>
          </a:p>
          <a:p>
            <a:pPr marL="285750" indent="-285750">
              <a:buFont typeface="Arial" panose="020B0604020202020204" pitchFamily="34" charset="0"/>
              <a:buChar char="•"/>
            </a:pPr>
            <a:r>
              <a:rPr lang="en-US" dirty="0">
                <a:latin typeface="+mj-lt"/>
              </a:rPr>
              <a:t>Youth Collaboration   $40K</a:t>
            </a:r>
          </a:p>
          <a:p>
            <a:pPr marL="285750" indent="-285750">
              <a:buFont typeface="Arial" panose="020B0604020202020204" pitchFamily="34" charset="0"/>
              <a:buChar char="•"/>
            </a:pPr>
            <a:r>
              <a:rPr lang="en-US" dirty="0">
                <a:latin typeface="+mj-lt"/>
              </a:rPr>
              <a:t>CES Education Liaisons $800K</a:t>
            </a:r>
          </a:p>
          <a:p>
            <a:pPr marL="285750" indent="-285750">
              <a:buFont typeface="Arial" panose="020B0604020202020204" pitchFamily="34" charset="0"/>
              <a:buChar char="•"/>
            </a:pPr>
            <a:r>
              <a:rPr lang="en-US" dirty="0">
                <a:latin typeface="+mj-lt"/>
              </a:rPr>
              <a:t>TOTAL: $19M</a:t>
            </a:r>
          </a:p>
        </p:txBody>
      </p:sp>
      <p:sp>
        <p:nvSpPr>
          <p:cNvPr id="18" name="Title 1">
            <a:extLst>
              <a:ext uri="{FF2B5EF4-FFF2-40B4-BE49-F238E27FC236}">
                <a16:creationId xmlns:a16="http://schemas.microsoft.com/office/drawing/2014/main" id="{822761E7-9025-4041-8E52-B2C48A05C098}"/>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E14: Enhanced Services for Transition Age Youth</a:t>
            </a:r>
          </a:p>
        </p:txBody>
      </p:sp>
    </p:spTree>
    <p:extLst>
      <p:ext uri="{BB962C8B-B14F-4D97-AF65-F5344CB8AC3E}">
        <p14:creationId xmlns:p14="http://schemas.microsoft.com/office/powerpoint/2010/main" val="3542190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4175952061"/>
              </p:ext>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$15,000,000</a:t>
                      </a:r>
                    </a:p>
                  </a:txBody>
                  <a:tcPr/>
                </a:tc>
                <a:tc>
                  <a:txBody>
                    <a:bodyPr/>
                    <a:lstStyle/>
                    <a:p>
                      <a:pPr algn="ctr"/>
                      <a:r>
                        <a:rPr lang="en-US" b="0" dirty="0"/>
                        <a:t>$15,000,000</a:t>
                      </a:r>
                    </a:p>
                  </a:txBody>
                  <a:tcPr/>
                </a:tc>
                <a:tc>
                  <a:txBody>
                    <a:bodyPr/>
                    <a:lstStyle/>
                    <a:p>
                      <a:pPr marL="0" indent="0" algn="ctr">
                        <a:buFontTx/>
                        <a:buNone/>
                      </a:pPr>
                      <a:r>
                        <a:rPr lang="en-US" b="0" dirty="0"/>
                        <a:t>$0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3450866" y="1242074"/>
            <a:ext cx="2282024" cy="369332"/>
          </a:xfrm>
          <a:prstGeom prst="rect">
            <a:avLst/>
          </a:prstGeom>
        </p:spPr>
        <p:txBody>
          <a:bodyPr wrap="square">
            <a:spAutoFit/>
          </a:bodyPr>
          <a:lstStyle/>
          <a:p>
            <a:r>
              <a:rPr lang="en-US" dirty="0"/>
              <a:t>LEAD AGENCY: CDC</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58092" y="3276482"/>
            <a:ext cx="7582826" cy="2585323"/>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LAHSA is currently conducting a Request for Proposals process for capital funding to increase the supply of interim housing. If the results of that RFP demonstrate that more than the $5 million currently allocated for that RFP is warranted, the final FY 2018-19 funding recommendations to the Board of Supervisors may include a recommendation to shift some FY 2018-19 or FY 2019-20 funding from this strategy to increase the capital funding for interim housing.</a:t>
            </a:r>
          </a:p>
        </p:txBody>
      </p:sp>
      <p:sp>
        <p:nvSpPr>
          <p:cNvPr id="16" name="Title 1">
            <a:extLst>
              <a:ext uri="{FF2B5EF4-FFF2-40B4-BE49-F238E27FC236}">
                <a16:creationId xmlns:a16="http://schemas.microsoft.com/office/drawing/2014/main" id="{FB4223EA-A96E-4647-8BFC-ED5F937B3965}"/>
              </a:ext>
            </a:extLst>
          </p:cNvPr>
          <p:cNvSpPr txBox="1">
            <a:spLocks/>
          </p:cNvSpPr>
          <p:nvPr/>
        </p:nvSpPr>
        <p:spPr>
          <a:xfrm>
            <a:off x="1164414" y="83662"/>
            <a:ext cx="7838074" cy="106680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F7: Preserve and Promote the Development of Affordable Housing for Homeless Families and Individuals</a:t>
            </a:r>
          </a:p>
        </p:txBody>
      </p:sp>
    </p:spTree>
    <p:extLst>
      <p:ext uri="{BB962C8B-B14F-4D97-AF65-F5344CB8AC3E}">
        <p14:creationId xmlns:p14="http://schemas.microsoft.com/office/powerpoint/2010/main" val="41557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23139121"/>
              </p:ext>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$1,500,000</a:t>
                      </a:r>
                    </a:p>
                  </a:txBody>
                  <a:tcPr/>
                </a:tc>
                <a:tc>
                  <a:txBody>
                    <a:bodyPr/>
                    <a:lstStyle/>
                    <a:p>
                      <a:pPr algn="ctr"/>
                      <a:r>
                        <a:rPr lang="en-US" b="0" dirty="0"/>
                        <a:t>$1,750,000</a:t>
                      </a:r>
                    </a:p>
                  </a:txBody>
                  <a:tcPr/>
                </a:tc>
                <a:tc>
                  <a:txBody>
                    <a:bodyPr/>
                    <a:lstStyle/>
                    <a:p>
                      <a:pPr marL="0" indent="0" algn="ctr">
                        <a:buFontTx/>
                        <a:buNone/>
                      </a:pPr>
                      <a:r>
                        <a:rPr lang="en-US" b="0" dirty="0"/>
                        <a:t>$250,000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1785207" y="1254537"/>
            <a:ext cx="6018667" cy="369332"/>
          </a:xfrm>
          <a:prstGeom prst="rect">
            <a:avLst/>
          </a:prstGeom>
        </p:spPr>
        <p:txBody>
          <a:bodyPr wrap="square">
            <a:spAutoFit/>
          </a:bodyPr>
          <a:lstStyle/>
          <a:p>
            <a:r>
              <a:rPr lang="en-US" dirty="0"/>
              <a:t>LEAD AGENCY: Chief Executive Office – Homeless Initiative </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58092" y="3276482"/>
            <a:ext cx="7582826" cy="923330"/>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Increase is based on increased costs for staff, audits, and consultant services.</a:t>
            </a:r>
          </a:p>
        </p:txBody>
      </p:sp>
      <p:sp>
        <p:nvSpPr>
          <p:cNvPr id="18" name="Title 1">
            <a:extLst>
              <a:ext uri="{FF2B5EF4-FFF2-40B4-BE49-F238E27FC236}">
                <a16:creationId xmlns:a16="http://schemas.microsoft.com/office/drawing/2014/main" id="{C66303BF-F0B5-4B7D-A0BF-9B1EDBDB688C}"/>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Central Measure H Administration</a:t>
            </a:r>
          </a:p>
        </p:txBody>
      </p:sp>
    </p:spTree>
    <p:extLst>
      <p:ext uri="{BB962C8B-B14F-4D97-AF65-F5344CB8AC3E}">
        <p14:creationId xmlns:p14="http://schemas.microsoft.com/office/powerpoint/2010/main" val="3194443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18" name="Title 1">
            <a:extLst>
              <a:ext uri="{FF2B5EF4-FFF2-40B4-BE49-F238E27FC236}">
                <a16:creationId xmlns:a16="http://schemas.microsoft.com/office/drawing/2014/main" id="{C66303BF-F0B5-4B7D-A0BF-9B1EDBDB688C}"/>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Other / General Comments</a:t>
            </a:r>
          </a:p>
        </p:txBody>
      </p:sp>
      <p:sp>
        <p:nvSpPr>
          <p:cNvPr id="3" name="TextBox 2">
            <a:extLst>
              <a:ext uri="{FF2B5EF4-FFF2-40B4-BE49-F238E27FC236}">
                <a16:creationId xmlns:a16="http://schemas.microsoft.com/office/drawing/2014/main" id="{F422B7DB-7B96-47DC-8AA3-8F9018667AA8}"/>
              </a:ext>
            </a:extLst>
          </p:cNvPr>
          <p:cNvSpPr txBox="1"/>
          <p:nvPr/>
        </p:nvSpPr>
        <p:spPr>
          <a:xfrm>
            <a:off x="2206155" y="2543479"/>
            <a:ext cx="5756745" cy="1323439"/>
          </a:xfrm>
          <a:prstGeom prst="rect">
            <a:avLst/>
          </a:prstGeom>
          <a:noFill/>
        </p:spPr>
        <p:txBody>
          <a:bodyPr wrap="square" rtlCol="0">
            <a:spAutoFit/>
          </a:bodyPr>
          <a:lstStyle/>
          <a:p>
            <a:r>
              <a:rPr lang="en-US" sz="4000" dirty="0">
                <a:latin typeface="+mj-lt"/>
              </a:rPr>
              <a:t>We welcome general comments at this time.</a:t>
            </a:r>
          </a:p>
        </p:txBody>
      </p:sp>
    </p:spTree>
    <p:extLst>
      <p:ext uri="{BB962C8B-B14F-4D97-AF65-F5344CB8AC3E}">
        <p14:creationId xmlns:p14="http://schemas.microsoft.com/office/powerpoint/2010/main" val="2061893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500" b="1" dirty="0">
                <a:solidFill>
                  <a:schemeClr val="bg1"/>
                </a:solidFill>
                <a:cs typeface="Arial" panose="020B0604020202020204" pitchFamily="34" charset="0"/>
              </a:rPr>
              <a:t>NEXT STEPS</a:t>
            </a:r>
          </a:p>
        </p:txBody>
      </p:sp>
      <p:sp>
        <p:nvSpPr>
          <p:cNvPr id="13" name="Rectangle 12">
            <a:extLst>
              <a:ext uri="{FF2B5EF4-FFF2-40B4-BE49-F238E27FC236}">
                <a16:creationId xmlns:a16="http://schemas.microsoft.com/office/drawing/2014/main" id="{3AACA19A-38C5-4B22-A2F7-C80299325756}"/>
              </a:ext>
            </a:extLst>
          </p:cNvPr>
          <p:cNvSpPr/>
          <p:nvPr/>
        </p:nvSpPr>
        <p:spPr>
          <a:xfrm>
            <a:off x="65932" y="6191935"/>
            <a:ext cx="4572000" cy="646331"/>
          </a:xfrm>
          <a:prstGeom prst="rect">
            <a:avLst/>
          </a:prstGeom>
        </p:spPr>
        <p:txBody>
          <a:bodyPr>
            <a:spAutoFit/>
          </a:bodyPr>
          <a:lstStyle/>
          <a:p>
            <a:r>
              <a:rPr lang="en-US" dirty="0">
                <a:solidFill>
                  <a:schemeClr val="bg1"/>
                </a:solidFill>
              </a:rPr>
              <a:t>FOR UP TO DATE INFORMATION VISIT US AT: </a:t>
            </a:r>
          </a:p>
          <a:p>
            <a:r>
              <a:rPr lang="en-US" dirty="0">
                <a:solidFill>
                  <a:schemeClr val="bg1"/>
                </a:solidFill>
              </a:rPr>
              <a:t>                    HTTP://HOMELESS.LACOUNTY.GOV</a:t>
            </a:r>
          </a:p>
        </p:txBody>
      </p:sp>
      <p:graphicFrame>
        <p:nvGraphicFramePr>
          <p:cNvPr id="2" name="Table 1">
            <a:extLst>
              <a:ext uri="{FF2B5EF4-FFF2-40B4-BE49-F238E27FC236}">
                <a16:creationId xmlns:a16="http://schemas.microsoft.com/office/drawing/2014/main" id="{D66F6F21-0C53-400C-8F48-74A53FA4148D}"/>
              </a:ext>
            </a:extLst>
          </p:cNvPr>
          <p:cNvGraphicFramePr>
            <a:graphicFrameLocks noGrp="1"/>
          </p:cNvGraphicFramePr>
          <p:nvPr>
            <p:extLst>
              <p:ext uri="{D42A27DB-BD31-4B8C-83A1-F6EECF244321}">
                <p14:modId xmlns:p14="http://schemas.microsoft.com/office/powerpoint/2010/main" val="1225083497"/>
              </p:ext>
            </p:extLst>
          </p:nvPr>
        </p:nvGraphicFramePr>
        <p:xfrm>
          <a:off x="856090" y="1532353"/>
          <a:ext cx="7580244" cy="3114040"/>
        </p:xfrm>
        <a:graphic>
          <a:graphicData uri="http://schemas.openxmlformats.org/drawingml/2006/table">
            <a:tbl>
              <a:tblPr firstRow="1" bandRow="1">
                <a:tableStyleId>{ED083AE6-46FA-4A59-8FB0-9F97EB10719F}</a:tableStyleId>
              </a:tblPr>
              <a:tblGrid>
                <a:gridCol w="1728084">
                  <a:extLst>
                    <a:ext uri="{9D8B030D-6E8A-4147-A177-3AD203B41FA5}">
                      <a16:colId xmlns:a16="http://schemas.microsoft.com/office/drawing/2014/main" val="410858794"/>
                    </a:ext>
                  </a:extLst>
                </a:gridCol>
                <a:gridCol w="5852160">
                  <a:extLst>
                    <a:ext uri="{9D8B030D-6E8A-4147-A177-3AD203B41FA5}">
                      <a16:colId xmlns:a16="http://schemas.microsoft.com/office/drawing/2014/main" val="3796782629"/>
                    </a:ext>
                  </a:extLst>
                </a:gridCol>
              </a:tblGrid>
              <a:tr h="370840">
                <a:tc>
                  <a:txBody>
                    <a:bodyPr/>
                    <a:lstStyle/>
                    <a:p>
                      <a:r>
                        <a:rPr lang="en-US" b="1" dirty="0">
                          <a:latin typeface="+mj-lt"/>
                        </a:rPr>
                        <a:t>March 21, 2018</a:t>
                      </a:r>
                    </a:p>
                  </a:txBody>
                  <a:tcPr/>
                </a:tc>
                <a:tc>
                  <a:txBody>
                    <a:bodyPr/>
                    <a:lstStyle/>
                    <a:p>
                      <a:r>
                        <a:rPr lang="en-US" b="0" dirty="0">
                          <a:latin typeface="+mj-lt"/>
                        </a:rPr>
                        <a:t>Last day to submit public comments through HI website</a:t>
                      </a:r>
                    </a:p>
                  </a:txBody>
                  <a:tcPr/>
                </a:tc>
                <a:extLst>
                  <a:ext uri="{0D108BD9-81ED-4DB2-BD59-A6C34878D82A}">
                    <a16:rowId xmlns:a16="http://schemas.microsoft.com/office/drawing/2014/main" val="2641061982"/>
                  </a:ext>
                </a:extLst>
              </a:tr>
              <a:tr h="370840">
                <a:tc>
                  <a:txBody>
                    <a:bodyPr/>
                    <a:lstStyle/>
                    <a:p>
                      <a:endParaRPr lang="en-US" b="1" dirty="0">
                        <a:latin typeface="+mj-lt"/>
                      </a:endParaRPr>
                    </a:p>
                    <a:p>
                      <a:r>
                        <a:rPr lang="en-US" b="1" dirty="0">
                          <a:latin typeface="+mj-lt"/>
                        </a:rPr>
                        <a:t>Early</a:t>
                      </a:r>
                      <a:r>
                        <a:rPr lang="en-US" b="1" baseline="0" dirty="0">
                          <a:latin typeface="+mj-lt"/>
                        </a:rPr>
                        <a:t> April</a:t>
                      </a:r>
                      <a:r>
                        <a:rPr lang="en-US" b="1" dirty="0">
                          <a:latin typeface="+mj-lt"/>
                        </a:rPr>
                        <a:t> 2018</a:t>
                      </a:r>
                    </a:p>
                  </a:txBody>
                  <a:tcPr/>
                </a:tc>
                <a:tc>
                  <a:txBody>
                    <a:bodyPr/>
                    <a:lstStyle/>
                    <a:p>
                      <a:r>
                        <a:rPr lang="en-US" dirty="0">
                          <a:latin typeface="+mj-lt"/>
                        </a:rPr>
                        <a:t>HI, County Departments, and LAHSA meet to discuss public comments and consider</a:t>
                      </a:r>
                      <a:r>
                        <a:rPr lang="en-US" baseline="0" dirty="0">
                          <a:latin typeface="+mj-lt"/>
                        </a:rPr>
                        <a:t> potential revisions to recommendations</a:t>
                      </a:r>
                      <a:endParaRPr lang="en-US" dirty="0">
                        <a:latin typeface="+mj-lt"/>
                      </a:endParaRPr>
                    </a:p>
                  </a:txBody>
                  <a:tcPr/>
                </a:tc>
                <a:extLst>
                  <a:ext uri="{0D108BD9-81ED-4DB2-BD59-A6C34878D82A}">
                    <a16:rowId xmlns:a16="http://schemas.microsoft.com/office/drawing/2014/main" val="1553224203"/>
                  </a:ext>
                </a:extLst>
              </a:tr>
              <a:tr h="370840">
                <a:tc>
                  <a:txBody>
                    <a:bodyPr/>
                    <a:lstStyle/>
                    <a:p>
                      <a:endParaRPr lang="en-US" b="1" dirty="0">
                        <a:latin typeface="+mj-lt"/>
                      </a:endParaRPr>
                    </a:p>
                    <a:p>
                      <a:r>
                        <a:rPr lang="en-US" b="1" dirty="0">
                          <a:latin typeface="+mj-lt"/>
                        </a:rPr>
                        <a:t>April 26, 2018</a:t>
                      </a:r>
                    </a:p>
                  </a:txBody>
                  <a:tcPr/>
                </a:tc>
                <a:tc>
                  <a:txBody>
                    <a:bodyPr/>
                    <a:lstStyle/>
                    <a:p>
                      <a:r>
                        <a:rPr lang="en-US" dirty="0">
                          <a:latin typeface="+mj-lt"/>
                        </a:rPr>
                        <a:t>HI presents Board Letter with final funding recommendations at Homeless Policy Board Deputies Meeting</a:t>
                      </a:r>
                    </a:p>
                    <a:p>
                      <a:pPr marL="285750" indent="-285750">
                        <a:buFont typeface="Arial" panose="020B0604020202020204" pitchFamily="34" charset="0"/>
                        <a:buChar char="•"/>
                      </a:pPr>
                      <a:r>
                        <a:rPr lang="en-US" dirty="0">
                          <a:latin typeface="+mj-lt"/>
                        </a:rPr>
                        <a:t>Kenneth Hahn Hall of Administration, Room 739</a:t>
                      </a:r>
                    </a:p>
                    <a:p>
                      <a:pPr marL="285750" indent="-285750">
                        <a:buFont typeface="Arial" panose="020B0604020202020204" pitchFamily="34" charset="0"/>
                        <a:buChar char="•"/>
                      </a:pPr>
                      <a:r>
                        <a:rPr lang="en-US" dirty="0">
                          <a:latin typeface="+mj-lt"/>
                        </a:rPr>
                        <a:t>2:00pm – 4:00pm</a:t>
                      </a:r>
                    </a:p>
                  </a:txBody>
                  <a:tcPr/>
                </a:tc>
                <a:extLst>
                  <a:ext uri="{0D108BD9-81ED-4DB2-BD59-A6C34878D82A}">
                    <a16:rowId xmlns:a16="http://schemas.microsoft.com/office/drawing/2014/main" val="281433182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mj-lt"/>
                          <a:ea typeface="+mn-ea"/>
                          <a:cs typeface="+mn-cs"/>
                        </a:rPr>
                        <a:t>May 15, 2018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j-lt"/>
                          <a:ea typeface="+mn-ea"/>
                          <a:cs typeface="+mn-cs"/>
                        </a:rPr>
                        <a:t>Board of Supervisors considers final FY 2018-19 Measure H Funding Recommendations</a:t>
                      </a:r>
                    </a:p>
                  </a:txBody>
                  <a:tcPr/>
                </a:tc>
                <a:extLst>
                  <a:ext uri="{0D108BD9-81ED-4DB2-BD59-A6C34878D82A}">
                    <a16:rowId xmlns:a16="http://schemas.microsoft.com/office/drawing/2014/main" val="636498696"/>
                  </a:ext>
                </a:extLst>
              </a:tr>
            </a:tbl>
          </a:graphicData>
        </a:graphic>
      </p:graphicFrame>
    </p:spTree>
    <p:extLst>
      <p:ext uri="{BB962C8B-B14F-4D97-AF65-F5344CB8AC3E}">
        <p14:creationId xmlns:p14="http://schemas.microsoft.com/office/powerpoint/2010/main" val="3848966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500" b="1" dirty="0">
                <a:solidFill>
                  <a:schemeClr val="bg1"/>
                </a:solidFill>
                <a:cs typeface="Arial" panose="020B0604020202020204" pitchFamily="34" charset="0"/>
              </a:rPr>
              <a:t>QUESTIONS + COMMENTS</a:t>
            </a:r>
          </a:p>
        </p:txBody>
      </p:sp>
      <p:sp>
        <p:nvSpPr>
          <p:cNvPr id="13" name="Rectangle 12">
            <a:extLst>
              <a:ext uri="{FF2B5EF4-FFF2-40B4-BE49-F238E27FC236}">
                <a16:creationId xmlns:a16="http://schemas.microsoft.com/office/drawing/2014/main" id="{3AACA19A-38C5-4B22-A2F7-C80299325756}"/>
              </a:ext>
            </a:extLst>
          </p:cNvPr>
          <p:cNvSpPr/>
          <p:nvPr/>
        </p:nvSpPr>
        <p:spPr>
          <a:xfrm>
            <a:off x="65932" y="6191935"/>
            <a:ext cx="4572000" cy="646331"/>
          </a:xfrm>
          <a:prstGeom prst="rect">
            <a:avLst/>
          </a:prstGeom>
        </p:spPr>
        <p:txBody>
          <a:bodyPr>
            <a:spAutoFit/>
          </a:bodyPr>
          <a:lstStyle/>
          <a:p>
            <a:r>
              <a:rPr lang="en-US" dirty="0">
                <a:solidFill>
                  <a:schemeClr val="bg1"/>
                </a:solidFill>
              </a:rPr>
              <a:t>FOR UP TO DATE INFORMATION VISIT US AT: </a:t>
            </a:r>
          </a:p>
          <a:p>
            <a:r>
              <a:rPr lang="en-US" dirty="0">
                <a:solidFill>
                  <a:schemeClr val="bg1"/>
                </a:solidFill>
              </a:rPr>
              <a:t>                    HTTP://HOMELESS.LACOUNTY.GOV</a:t>
            </a:r>
          </a:p>
        </p:txBody>
      </p:sp>
      <p:sp>
        <p:nvSpPr>
          <p:cNvPr id="10" name="TextBox 9">
            <a:extLst>
              <a:ext uri="{FF2B5EF4-FFF2-40B4-BE49-F238E27FC236}">
                <a16:creationId xmlns:a16="http://schemas.microsoft.com/office/drawing/2014/main" id="{CCB03BEC-2C97-4EEE-A2E4-188CFF8C1F81}"/>
              </a:ext>
            </a:extLst>
          </p:cNvPr>
          <p:cNvSpPr txBox="1"/>
          <p:nvPr/>
        </p:nvSpPr>
        <p:spPr>
          <a:xfrm>
            <a:off x="1047184" y="1535931"/>
            <a:ext cx="7049553" cy="4524315"/>
          </a:xfrm>
          <a:prstGeom prst="rect">
            <a:avLst/>
          </a:prstGeom>
          <a:noFill/>
        </p:spPr>
        <p:txBody>
          <a:bodyPr wrap="square" rtlCol="0">
            <a:spAutoFit/>
          </a:bodyPr>
          <a:lstStyle/>
          <a:p>
            <a:pPr algn="ctr"/>
            <a:r>
              <a:rPr lang="en-US" sz="2800" b="1" dirty="0">
                <a:solidFill>
                  <a:srgbClr val="833F76"/>
                </a:solidFill>
                <a:latin typeface="+mj-lt"/>
              </a:rPr>
              <a:t>LA COUNTY HOMELESS INITIATIVE</a:t>
            </a:r>
          </a:p>
          <a:p>
            <a:pPr algn="ctr"/>
            <a:r>
              <a:rPr lang="en-US" sz="2400" dirty="0">
                <a:latin typeface="+mj-lt"/>
              </a:rPr>
              <a:t>Kenneth Hahn Hall of Administration</a:t>
            </a:r>
          </a:p>
          <a:p>
            <a:pPr algn="ctr"/>
            <a:r>
              <a:rPr lang="en-US" sz="2400" dirty="0">
                <a:latin typeface="+mj-lt"/>
              </a:rPr>
              <a:t>500 West Temple Street, Room 493</a:t>
            </a:r>
          </a:p>
          <a:p>
            <a:pPr algn="ctr"/>
            <a:r>
              <a:rPr lang="en-US" sz="2400" dirty="0">
                <a:latin typeface="+mj-lt"/>
              </a:rPr>
              <a:t>Los Angeles, CA 90012</a:t>
            </a:r>
          </a:p>
          <a:p>
            <a:pPr algn="ctr"/>
            <a:r>
              <a:rPr lang="en-US" sz="2400" dirty="0">
                <a:latin typeface="+mj-lt"/>
                <a:hlinkClick r:id="rId5"/>
              </a:rPr>
              <a:t>HomelessInitiative@lacounty.gov</a:t>
            </a:r>
            <a:endParaRPr lang="en-US" sz="2400" dirty="0">
              <a:latin typeface="+mj-lt"/>
            </a:endParaRPr>
          </a:p>
          <a:p>
            <a:pPr algn="ctr"/>
            <a:r>
              <a:rPr lang="en-US" sz="2000" dirty="0">
                <a:latin typeface="+mj-lt"/>
              </a:rPr>
              <a:t>  @</a:t>
            </a:r>
            <a:r>
              <a:rPr lang="en-US" sz="2000" dirty="0" err="1">
                <a:latin typeface="+mj-lt"/>
              </a:rPr>
              <a:t>CountyHomelessInitiative</a:t>
            </a:r>
            <a:endParaRPr lang="en-US" sz="2000" dirty="0">
              <a:latin typeface="+mj-lt"/>
            </a:endParaRPr>
          </a:p>
          <a:p>
            <a:pPr algn="ctr"/>
            <a:endParaRPr lang="en-US" sz="2400" b="1" dirty="0">
              <a:latin typeface="+mj-lt"/>
            </a:endParaRPr>
          </a:p>
          <a:p>
            <a:pPr algn="ctr"/>
            <a:r>
              <a:rPr lang="en-US" sz="2400" dirty="0">
                <a:latin typeface="+mj-lt"/>
              </a:rPr>
              <a:t>To provide public comment for the FY 18-19 Measure H Funding Recommendations, please visit our website at </a:t>
            </a:r>
            <a:r>
              <a:rPr lang="en-US" sz="2400" dirty="0">
                <a:latin typeface="+mj-lt"/>
                <a:hlinkClick r:id="rId6"/>
              </a:rPr>
              <a:t>http://homeless.lacounty.gov</a:t>
            </a:r>
            <a:endParaRPr lang="en-US" sz="2400" dirty="0">
              <a:latin typeface="+mj-lt"/>
            </a:endParaRPr>
          </a:p>
          <a:p>
            <a:pPr algn="ctr"/>
            <a:endParaRPr lang="en-US" sz="2400" dirty="0">
              <a:latin typeface="+mj-lt"/>
            </a:endParaRPr>
          </a:p>
          <a:p>
            <a:pPr algn="ctr"/>
            <a:endParaRPr lang="en-US" sz="2400" dirty="0"/>
          </a:p>
        </p:txBody>
      </p:sp>
      <p:pic>
        <p:nvPicPr>
          <p:cNvPr id="16" name="Picture 15" descr="Screen Clipping">
            <a:extLst>
              <a:ext uri="{FF2B5EF4-FFF2-40B4-BE49-F238E27FC236}">
                <a16:creationId xmlns:a16="http://schemas.microsoft.com/office/drawing/2014/main" id="{00A51C75-844A-48DC-9451-3F700A4F4A1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78182" y="3454422"/>
            <a:ext cx="377389" cy="373051"/>
          </a:xfrm>
          <a:prstGeom prst="rect">
            <a:avLst/>
          </a:prstGeom>
        </p:spPr>
      </p:pic>
    </p:spTree>
    <p:extLst>
      <p:ext uri="{BB962C8B-B14F-4D97-AF65-F5344CB8AC3E}">
        <p14:creationId xmlns:p14="http://schemas.microsoft.com/office/powerpoint/2010/main" val="1362769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500" b="1" dirty="0">
                <a:solidFill>
                  <a:schemeClr val="bg1"/>
                </a:solidFill>
                <a:cs typeface="Arial" panose="020B0604020202020204" pitchFamily="34" charset="0"/>
              </a:rPr>
              <a:t>SUMMARY</a:t>
            </a:r>
          </a:p>
        </p:txBody>
      </p:sp>
      <p:graphicFrame>
        <p:nvGraphicFramePr>
          <p:cNvPr id="10" name="Table 9">
            <a:extLst>
              <a:ext uri="{FF2B5EF4-FFF2-40B4-BE49-F238E27FC236}">
                <a16:creationId xmlns:a16="http://schemas.microsoft.com/office/drawing/2014/main" id="{E38BE2E5-8F7B-453D-87B7-AA57DD9C5076}"/>
              </a:ext>
            </a:extLst>
          </p:cNvPr>
          <p:cNvGraphicFramePr>
            <a:graphicFrameLocks noGrp="1"/>
          </p:cNvGraphicFramePr>
          <p:nvPr>
            <p:extLst>
              <p:ext uri="{D42A27DB-BD31-4B8C-83A1-F6EECF244321}">
                <p14:modId xmlns:p14="http://schemas.microsoft.com/office/powerpoint/2010/main" val="1067854906"/>
              </p:ext>
            </p:extLst>
          </p:nvPr>
        </p:nvGraphicFramePr>
        <p:xfrm>
          <a:off x="289168" y="1201613"/>
          <a:ext cx="8550032" cy="4622800"/>
        </p:xfrm>
        <a:graphic>
          <a:graphicData uri="http://schemas.openxmlformats.org/drawingml/2006/table">
            <a:tbl>
              <a:tblPr firstRow="1" bandRow="1">
                <a:tableStyleId>{ED083AE6-46FA-4A59-8FB0-9F97EB10719F}</a:tableStyleId>
              </a:tblPr>
              <a:tblGrid>
                <a:gridCol w="1500555">
                  <a:extLst>
                    <a:ext uri="{9D8B030D-6E8A-4147-A177-3AD203B41FA5}">
                      <a16:colId xmlns:a16="http://schemas.microsoft.com/office/drawing/2014/main" val="3044410432"/>
                    </a:ext>
                  </a:extLst>
                </a:gridCol>
                <a:gridCol w="2493108">
                  <a:extLst>
                    <a:ext uri="{9D8B030D-6E8A-4147-A177-3AD203B41FA5}">
                      <a16:colId xmlns:a16="http://schemas.microsoft.com/office/drawing/2014/main" val="776280065"/>
                    </a:ext>
                  </a:extLst>
                </a:gridCol>
                <a:gridCol w="2688492">
                  <a:extLst>
                    <a:ext uri="{9D8B030D-6E8A-4147-A177-3AD203B41FA5}">
                      <a16:colId xmlns:a16="http://schemas.microsoft.com/office/drawing/2014/main" val="4094702206"/>
                    </a:ext>
                  </a:extLst>
                </a:gridCol>
                <a:gridCol w="1867877">
                  <a:extLst>
                    <a:ext uri="{9D8B030D-6E8A-4147-A177-3AD203B41FA5}">
                      <a16:colId xmlns:a16="http://schemas.microsoft.com/office/drawing/2014/main" val="1460132461"/>
                    </a:ext>
                  </a:extLst>
                </a:gridCol>
              </a:tblGrid>
              <a:tr h="370840">
                <a:tc>
                  <a:txBody>
                    <a:bodyPr/>
                    <a:lstStyle/>
                    <a:p>
                      <a:pPr algn="ctr"/>
                      <a:r>
                        <a:rPr lang="en-US" dirty="0"/>
                        <a:t>STRATEGY</a:t>
                      </a:r>
                      <a:endParaRPr lang="en-US" b="0" dirty="0">
                        <a:latin typeface="+mj-lt"/>
                      </a:endParaRPr>
                    </a:p>
                  </a:txBody>
                  <a:tcPr/>
                </a:tc>
                <a:tc>
                  <a:txBody>
                    <a:bodyPr/>
                    <a:lstStyle/>
                    <a:p>
                      <a:pPr algn="ctr"/>
                      <a:r>
                        <a:rPr lang="en-US" dirty="0"/>
                        <a:t>TENTATIVELY APPROVED ON JUNE 13, 2017*</a:t>
                      </a:r>
                      <a:endParaRPr lang="en-US" b="0" dirty="0">
                        <a:latin typeface="+mj-lt"/>
                      </a:endParaRPr>
                    </a:p>
                  </a:txBody>
                  <a:tcPr/>
                </a:tc>
                <a:tc>
                  <a:txBody>
                    <a:bodyPr/>
                    <a:lstStyle/>
                    <a:p>
                      <a:pPr algn="ctr"/>
                      <a:r>
                        <a:rPr lang="en-US" dirty="0"/>
                        <a:t>DRAFT FUNDING RECOMMENDED*</a:t>
                      </a:r>
                    </a:p>
                    <a:p>
                      <a:pPr algn="ctr"/>
                      <a:endParaRPr lang="en-US" b="0" dirty="0">
                        <a:latin typeface="+mj-lt"/>
                      </a:endParaRPr>
                    </a:p>
                  </a:txBody>
                  <a:tcPr/>
                </a:tc>
                <a:tc>
                  <a:txBody>
                    <a:bodyPr/>
                    <a:lstStyle/>
                    <a:p>
                      <a:pPr algn="ctr"/>
                      <a:r>
                        <a:rPr lang="en-US" dirty="0"/>
                        <a:t>DIFFERENCE </a:t>
                      </a:r>
                    </a:p>
                    <a:p>
                      <a:pPr algn="ctr"/>
                      <a:r>
                        <a:rPr lang="en-US" dirty="0"/>
                        <a:t>(+/-)*</a:t>
                      </a:r>
                      <a:endParaRPr lang="en-US" b="0" dirty="0">
                        <a:latin typeface="+mj-lt"/>
                      </a:endParaRPr>
                    </a:p>
                  </a:txBody>
                  <a:tcPr/>
                </a:tc>
                <a:extLst>
                  <a:ext uri="{0D108BD9-81ED-4DB2-BD59-A6C34878D82A}">
                    <a16:rowId xmlns:a16="http://schemas.microsoft.com/office/drawing/2014/main" val="2588865641"/>
                  </a:ext>
                </a:extLst>
              </a:tr>
              <a:tr h="370840">
                <a:tc>
                  <a:txBody>
                    <a:bodyPr/>
                    <a:lstStyle/>
                    <a:p>
                      <a:r>
                        <a:rPr lang="en-US" dirty="0"/>
                        <a:t>A1</a:t>
                      </a:r>
                      <a:endParaRPr lang="en-US" b="0" dirty="0">
                        <a:latin typeface="+mj-lt"/>
                      </a:endParaRPr>
                    </a:p>
                  </a:txBody>
                  <a:tcPr/>
                </a:tc>
                <a:tc>
                  <a:txBody>
                    <a:bodyPr/>
                    <a:lstStyle/>
                    <a:p>
                      <a:pPr algn="ctr"/>
                      <a:r>
                        <a:rPr lang="en-US" b="0" dirty="0"/>
                        <a:t>$6.000</a:t>
                      </a:r>
                    </a:p>
                  </a:txBody>
                  <a:tcPr/>
                </a:tc>
                <a:tc>
                  <a:txBody>
                    <a:bodyPr/>
                    <a:lstStyle/>
                    <a:p>
                      <a:pPr algn="ctr"/>
                      <a:r>
                        <a:rPr lang="en-US" b="0" dirty="0"/>
                        <a:t>$6.000</a:t>
                      </a:r>
                    </a:p>
                  </a:txBody>
                  <a:tcPr/>
                </a:tc>
                <a:tc>
                  <a:txBody>
                    <a:bodyPr/>
                    <a:lstStyle/>
                    <a:p>
                      <a:pPr algn="ctr"/>
                      <a:r>
                        <a:rPr lang="en-US" b="0" dirty="0"/>
                        <a:t>$0</a:t>
                      </a:r>
                    </a:p>
                  </a:txBody>
                  <a:tcPr/>
                </a:tc>
                <a:extLst>
                  <a:ext uri="{0D108BD9-81ED-4DB2-BD59-A6C34878D82A}">
                    <a16:rowId xmlns:a16="http://schemas.microsoft.com/office/drawing/2014/main" val="3697621030"/>
                  </a:ext>
                </a:extLst>
              </a:tr>
              <a:tr h="370840">
                <a:tc>
                  <a:txBody>
                    <a:bodyPr/>
                    <a:lstStyle/>
                    <a:p>
                      <a:r>
                        <a:rPr lang="en-US" dirty="0"/>
                        <a:t>A5</a:t>
                      </a:r>
                      <a:endParaRPr lang="en-US" b="0" dirty="0">
                        <a:latin typeface="+mj-lt"/>
                      </a:endParaRPr>
                    </a:p>
                  </a:txBody>
                  <a:tcPr/>
                </a:tc>
                <a:tc>
                  <a:txBody>
                    <a:bodyPr/>
                    <a:lstStyle/>
                    <a:p>
                      <a:pPr algn="ctr"/>
                      <a:r>
                        <a:rPr lang="en-US" b="0" dirty="0"/>
                        <a:t>$11.000</a:t>
                      </a:r>
                    </a:p>
                  </a:txBody>
                  <a:tcPr/>
                </a:tc>
                <a:tc>
                  <a:txBody>
                    <a:bodyPr/>
                    <a:lstStyle/>
                    <a:p>
                      <a:pPr algn="ctr"/>
                      <a:r>
                        <a:rPr lang="en-US" b="0" dirty="0"/>
                        <a:t>$11.000</a:t>
                      </a:r>
                    </a:p>
                  </a:txBody>
                  <a:tcPr/>
                </a:tc>
                <a:tc>
                  <a:txBody>
                    <a:bodyPr/>
                    <a:lstStyle/>
                    <a:p>
                      <a:pPr algn="ctr"/>
                      <a:r>
                        <a:rPr lang="en-US" b="0" dirty="0"/>
                        <a:t>$0</a:t>
                      </a:r>
                    </a:p>
                  </a:txBody>
                  <a:tcPr/>
                </a:tc>
                <a:extLst>
                  <a:ext uri="{0D108BD9-81ED-4DB2-BD59-A6C34878D82A}">
                    <a16:rowId xmlns:a16="http://schemas.microsoft.com/office/drawing/2014/main" val="814885613"/>
                  </a:ext>
                </a:extLst>
              </a:tr>
              <a:tr h="370840">
                <a:tc>
                  <a:txBody>
                    <a:bodyPr/>
                    <a:lstStyle/>
                    <a:p>
                      <a:r>
                        <a:rPr lang="en-US" dirty="0"/>
                        <a:t>B1</a:t>
                      </a:r>
                      <a:endParaRPr lang="en-US" b="0" dirty="0">
                        <a:latin typeface="+mj-lt"/>
                      </a:endParaRPr>
                    </a:p>
                  </a:txBody>
                  <a:tcPr/>
                </a:tc>
                <a:tc>
                  <a:txBody>
                    <a:bodyPr/>
                    <a:lstStyle/>
                    <a:p>
                      <a:pPr algn="ctr"/>
                      <a:r>
                        <a:rPr lang="en-US" b="0" dirty="0"/>
                        <a:t>$5.138</a:t>
                      </a:r>
                    </a:p>
                  </a:txBody>
                  <a:tcPr/>
                </a:tc>
                <a:tc>
                  <a:txBody>
                    <a:bodyPr/>
                    <a:lstStyle/>
                    <a:p>
                      <a:pPr algn="ctr"/>
                      <a:r>
                        <a:rPr lang="en-US" b="0" dirty="0"/>
                        <a:t>$6.258</a:t>
                      </a:r>
                    </a:p>
                  </a:txBody>
                  <a:tcPr/>
                </a:tc>
                <a:tc>
                  <a:txBody>
                    <a:bodyPr/>
                    <a:lstStyle/>
                    <a:p>
                      <a:pPr algn="ctr"/>
                      <a:r>
                        <a:rPr lang="en-US" b="0" dirty="0">
                          <a:solidFill>
                            <a:srgbClr val="00B050"/>
                          </a:solidFill>
                        </a:rPr>
                        <a:t>$1.120</a:t>
                      </a:r>
                    </a:p>
                  </a:txBody>
                  <a:tcPr/>
                </a:tc>
                <a:extLst>
                  <a:ext uri="{0D108BD9-81ED-4DB2-BD59-A6C34878D82A}">
                    <a16:rowId xmlns:a16="http://schemas.microsoft.com/office/drawing/2014/main" val="3859599382"/>
                  </a:ext>
                </a:extLst>
              </a:tr>
              <a:tr h="370840">
                <a:tc>
                  <a:txBody>
                    <a:bodyPr/>
                    <a:lstStyle/>
                    <a:p>
                      <a:r>
                        <a:rPr lang="en-US" dirty="0"/>
                        <a:t>B3</a:t>
                      </a:r>
                      <a:endParaRPr lang="en-US" b="0" dirty="0">
                        <a:latin typeface="+mj-lt"/>
                      </a:endParaRPr>
                    </a:p>
                  </a:txBody>
                  <a:tcPr/>
                </a:tc>
                <a:tc>
                  <a:txBody>
                    <a:bodyPr/>
                    <a:lstStyle/>
                    <a:p>
                      <a:pPr algn="ctr"/>
                      <a:r>
                        <a:rPr lang="en-US" b="0" dirty="0"/>
                        <a:t>$73.000</a:t>
                      </a:r>
                    </a:p>
                  </a:txBody>
                  <a:tcPr/>
                </a:tc>
                <a:tc>
                  <a:txBody>
                    <a:bodyPr/>
                    <a:lstStyle/>
                    <a:p>
                      <a:pPr algn="ctr"/>
                      <a:r>
                        <a:rPr lang="en-US" b="0" dirty="0"/>
                        <a:t>$73.000</a:t>
                      </a:r>
                    </a:p>
                  </a:txBody>
                  <a:tcPr/>
                </a:tc>
                <a:tc>
                  <a:txBody>
                    <a:bodyPr/>
                    <a:lstStyle/>
                    <a:p>
                      <a:pPr algn="ctr"/>
                      <a:r>
                        <a:rPr lang="en-US" b="0" dirty="0"/>
                        <a:t>$0</a:t>
                      </a:r>
                    </a:p>
                  </a:txBody>
                  <a:tcPr/>
                </a:tc>
                <a:extLst>
                  <a:ext uri="{0D108BD9-81ED-4DB2-BD59-A6C34878D82A}">
                    <a16:rowId xmlns:a16="http://schemas.microsoft.com/office/drawing/2014/main" val="1754996301"/>
                  </a:ext>
                </a:extLst>
              </a:tr>
              <a:tr h="370840">
                <a:tc>
                  <a:txBody>
                    <a:bodyPr/>
                    <a:lstStyle/>
                    <a:p>
                      <a:r>
                        <a:rPr lang="en-US" dirty="0"/>
                        <a:t>B4</a:t>
                      </a:r>
                      <a:endParaRPr lang="en-US" b="0" dirty="0">
                        <a:latin typeface="+mj-lt"/>
                      </a:endParaRPr>
                    </a:p>
                  </a:txBody>
                  <a:tcPr/>
                </a:tc>
                <a:tc>
                  <a:txBody>
                    <a:bodyPr/>
                    <a:lstStyle/>
                    <a:p>
                      <a:pPr algn="ctr"/>
                      <a:r>
                        <a:rPr lang="en-US" b="0" dirty="0"/>
                        <a:t>$7.190</a:t>
                      </a:r>
                    </a:p>
                  </a:txBody>
                  <a:tcPr/>
                </a:tc>
                <a:tc>
                  <a:txBody>
                    <a:bodyPr/>
                    <a:lstStyle/>
                    <a:p>
                      <a:pPr algn="ctr"/>
                      <a:r>
                        <a:rPr lang="en-US" b="0" dirty="0"/>
                        <a:t>$9.097</a:t>
                      </a:r>
                    </a:p>
                  </a:txBody>
                  <a:tcPr/>
                </a:tc>
                <a:tc>
                  <a:txBody>
                    <a:bodyPr/>
                    <a:lstStyle/>
                    <a:p>
                      <a:pPr algn="ctr"/>
                      <a:r>
                        <a:rPr lang="en-US" b="0" dirty="0">
                          <a:solidFill>
                            <a:srgbClr val="00B050"/>
                          </a:solidFill>
                        </a:rPr>
                        <a:t>$1.907</a:t>
                      </a:r>
                    </a:p>
                  </a:txBody>
                  <a:tcPr/>
                </a:tc>
                <a:extLst>
                  <a:ext uri="{0D108BD9-81ED-4DB2-BD59-A6C34878D82A}">
                    <a16:rowId xmlns:a16="http://schemas.microsoft.com/office/drawing/2014/main" val="439559521"/>
                  </a:ext>
                </a:extLst>
              </a:tr>
              <a:tr h="370840">
                <a:tc>
                  <a:txBody>
                    <a:bodyPr/>
                    <a:lstStyle/>
                    <a:p>
                      <a:r>
                        <a:rPr lang="en-US" dirty="0"/>
                        <a:t>B6</a:t>
                      </a:r>
                      <a:endParaRPr lang="en-US" b="0" dirty="0">
                        <a:latin typeface="+mj-lt"/>
                      </a:endParaRPr>
                    </a:p>
                  </a:txBody>
                  <a:tcPr/>
                </a:tc>
                <a:tc>
                  <a:txBody>
                    <a:bodyPr/>
                    <a:lstStyle/>
                    <a:p>
                      <a:pPr algn="ctr"/>
                      <a:r>
                        <a:rPr lang="en-US" b="0" dirty="0"/>
                        <a:t>$4.500</a:t>
                      </a:r>
                    </a:p>
                  </a:txBody>
                  <a:tcPr/>
                </a:tc>
                <a:tc>
                  <a:txBody>
                    <a:bodyPr/>
                    <a:lstStyle/>
                    <a:p>
                      <a:pPr algn="ctr"/>
                      <a:r>
                        <a:rPr lang="en-US" b="0" dirty="0"/>
                        <a:t>$2.000</a:t>
                      </a:r>
                    </a:p>
                  </a:txBody>
                  <a:tcPr/>
                </a:tc>
                <a:tc>
                  <a:txBody>
                    <a:bodyPr/>
                    <a:lstStyle/>
                    <a:p>
                      <a:pPr algn="ctr"/>
                      <a:r>
                        <a:rPr lang="en-US" b="0" dirty="0">
                          <a:solidFill>
                            <a:srgbClr val="FF0000"/>
                          </a:solidFill>
                        </a:rPr>
                        <a:t>$2.500</a:t>
                      </a:r>
                    </a:p>
                  </a:txBody>
                  <a:tcPr/>
                </a:tc>
                <a:extLst>
                  <a:ext uri="{0D108BD9-81ED-4DB2-BD59-A6C34878D82A}">
                    <a16:rowId xmlns:a16="http://schemas.microsoft.com/office/drawing/2014/main" val="204578396"/>
                  </a:ext>
                </a:extLst>
              </a:tr>
              <a:tr h="370840">
                <a:tc>
                  <a:txBody>
                    <a:bodyPr/>
                    <a:lstStyle/>
                    <a:p>
                      <a:r>
                        <a:rPr lang="en-US" dirty="0"/>
                        <a:t>B7</a:t>
                      </a:r>
                      <a:endParaRPr lang="en-US" b="0" dirty="0">
                        <a:latin typeface="+mj-lt"/>
                      </a:endParaRPr>
                    </a:p>
                  </a:txBody>
                  <a:tcPr/>
                </a:tc>
                <a:tc>
                  <a:txBody>
                    <a:bodyPr/>
                    <a:lstStyle/>
                    <a:p>
                      <a:pPr algn="ctr"/>
                      <a:r>
                        <a:rPr lang="en-US" b="0" dirty="0"/>
                        <a:t>$25.342</a:t>
                      </a:r>
                    </a:p>
                  </a:txBody>
                  <a:tcPr/>
                </a:tc>
                <a:tc>
                  <a:txBody>
                    <a:bodyPr/>
                    <a:lstStyle/>
                    <a:p>
                      <a:pPr algn="ctr"/>
                      <a:r>
                        <a:rPr lang="en-US" b="0" dirty="0"/>
                        <a:t>$27.342</a:t>
                      </a:r>
                    </a:p>
                  </a:txBody>
                  <a:tcPr/>
                </a:tc>
                <a:tc>
                  <a:txBody>
                    <a:bodyPr/>
                    <a:lstStyle/>
                    <a:p>
                      <a:pPr algn="ctr"/>
                      <a:r>
                        <a:rPr lang="en-US" b="0" dirty="0">
                          <a:solidFill>
                            <a:srgbClr val="00B050"/>
                          </a:solidFill>
                        </a:rPr>
                        <a:t>$2.000</a:t>
                      </a:r>
                    </a:p>
                  </a:txBody>
                  <a:tcPr/>
                </a:tc>
                <a:extLst>
                  <a:ext uri="{0D108BD9-81ED-4DB2-BD59-A6C34878D82A}">
                    <a16:rowId xmlns:a16="http://schemas.microsoft.com/office/drawing/2014/main" val="4128902912"/>
                  </a:ext>
                </a:extLst>
              </a:tr>
              <a:tr h="370840">
                <a:tc>
                  <a:txBody>
                    <a:bodyPr/>
                    <a:lstStyle/>
                    <a:p>
                      <a:r>
                        <a:rPr lang="en-US" dirty="0"/>
                        <a:t>C2</a:t>
                      </a:r>
                      <a:endParaRPr lang="en-US" b="0" dirty="0">
                        <a:latin typeface="+mj-lt"/>
                      </a:endParaRPr>
                    </a:p>
                  </a:txBody>
                  <a:tcPr/>
                </a:tc>
                <a:tc>
                  <a:txBody>
                    <a:bodyPr/>
                    <a:lstStyle/>
                    <a:p>
                      <a:pPr algn="ctr"/>
                      <a:r>
                        <a:rPr lang="en-US" b="0" dirty="0"/>
                        <a:t>$2.000</a:t>
                      </a:r>
                    </a:p>
                  </a:txBody>
                  <a:tcPr/>
                </a:tc>
                <a:tc>
                  <a:txBody>
                    <a:bodyPr/>
                    <a:lstStyle/>
                    <a:p>
                      <a:pPr algn="ctr"/>
                      <a:r>
                        <a:rPr lang="en-US" b="0" dirty="0"/>
                        <a:t>$0</a:t>
                      </a:r>
                    </a:p>
                  </a:txBody>
                  <a:tcPr/>
                </a:tc>
                <a:tc>
                  <a:txBody>
                    <a:bodyPr/>
                    <a:lstStyle/>
                    <a:p>
                      <a:pPr algn="ctr"/>
                      <a:r>
                        <a:rPr lang="en-US" b="0" dirty="0">
                          <a:solidFill>
                            <a:srgbClr val="FF0000"/>
                          </a:solidFill>
                        </a:rPr>
                        <a:t>$2.000</a:t>
                      </a:r>
                    </a:p>
                  </a:txBody>
                  <a:tcPr/>
                </a:tc>
                <a:extLst>
                  <a:ext uri="{0D108BD9-81ED-4DB2-BD59-A6C34878D82A}">
                    <a16:rowId xmlns:a16="http://schemas.microsoft.com/office/drawing/2014/main" val="1918981138"/>
                  </a:ext>
                </a:extLst>
              </a:tr>
              <a:tr h="370840">
                <a:tc>
                  <a:txBody>
                    <a:bodyPr/>
                    <a:lstStyle/>
                    <a:p>
                      <a:r>
                        <a:rPr lang="en-US" dirty="0"/>
                        <a:t>C4, C5, C6</a:t>
                      </a:r>
                      <a:endParaRPr lang="en-US" b="0" dirty="0">
                        <a:latin typeface="+mj-lt"/>
                      </a:endParaRPr>
                    </a:p>
                  </a:txBody>
                  <a:tcPr/>
                </a:tc>
                <a:tc>
                  <a:txBody>
                    <a:bodyPr/>
                    <a:lstStyle/>
                    <a:p>
                      <a:pPr algn="ctr"/>
                      <a:r>
                        <a:rPr lang="en-US" b="0" dirty="0"/>
                        <a:t>$15.680</a:t>
                      </a:r>
                    </a:p>
                  </a:txBody>
                  <a:tcPr/>
                </a:tc>
                <a:tc>
                  <a:txBody>
                    <a:bodyPr/>
                    <a:lstStyle/>
                    <a:p>
                      <a:pPr algn="ctr"/>
                      <a:r>
                        <a:rPr lang="en-US" b="0" dirty="0"/>
                        <a:t>$12.680</a:t>
                      </a:r>
                    </a:p>
                  </a:txBody>
                  <a:tcPr/>
                </a:tc>
                <a:tc>
                  <a:txBody>
                    <a:bodyPr/>
                    <a:lstStyle/>
                    <a:p>
                      <a:pPr algn="ctr"/>
                      <a:r>
                        <a:rPr lang="en-US" b="0" dirty="0">
                          <a:solidFill>
                            <a:srgbClr val="FF0000"/>
                          </a:solidFill>
                        </a:rPr>
                        <a:t>$3.000</a:t>
                      </a:r>
                    </a:p>
                  </a:txBody>
                  <a:tcPr/>
                </a:tc>
                <a:extLst>
                  <a:ext uri="{0D108BD9-81ED-4DB2-BD59-A6C34878D82A}">
                    <a16:rowId xmlns:a16="http://schemas.microsoft.com/office/drawing/2014/main" val="2208262840"/>
                  </a:ext>
                </a:extLst>
              </a:tr>
              <a:tr h="370840">
                <a:tc>
                  <a:txBody>
                    <a:bodyPr/>
                    <a:lstStyle/>
                    <a:p>
                      <a:r>
                        <a:rPr lang="en-US" dirty="0"/>
                        <a:t>C7</a:t>
                      </a:r>
                      <a:endParaRPr lang="en-US" b="0" dirty="0">
                        <a:latin typeface="+mj-lt"/>
                      </a:endParaRPr>
                    </a:p>
                  </a:txBody>
                  <a:tcPr/>
                </a:tc>
                <a:tc>
                  <a:txBody>
                    <a:bodyPr/>
                    <a:lstStyle/>
                    <a:p>
                      <a:pPr algn="ctr"/>
                      <a:r>
                        <a:rPr lang="en-US" b="0" dirty="0"/>
                        <a:t>$5.150</a:t>
                      </a:r>
                    </a:p>
                  </a:txBody>
                  <a:tcPr/>
                </a:tc>
                <a:tc>
                  <a:txBody>
                    <a:bodyPr/>
                    <a:lstStyle/>
                    <a:p>
                      <a:pPr algn="ctr"/>
                      <a:r>
                        <a:rPr lang="en-US" b="0" dirty="0"/>
                        <a:t>$5.150</a:t>
                      </a:r>
                    </a:p>
                  </a:txBody>
                  <a:tcPr/>
                </a:tc>
                <a:tc>
                  <a:txBody>
                    <a:bodyPr/>
                    <a:lstStyle/>
                    <a:p>
                      <a:pPr algn="ctr"/>
                      <a:r>
                        <a:rPr lang="en-US" b="0" dirty="0"/>
                        <a:t>$0</a:t>
                      </a:r>
                    </a:p>
                  </a:txBody>
                  <a:tcPr/>
                </a:tc>
                <a:extLst>
                  <a:ext uri="{0D108BD9-81ED-4DB2-BD59-A6C34878D82A}">
                    <a16:rowId xmlns:a16="http://schemas.microsoft.com/office/drawing/2014/main" val="192987951"/>
                  </a:ext>
                </a:extLst>
              </a:tr>
            </a:tbl>
          </a:graphicData>
        </a:graphic>
      </p:graphicFrame>
      <p:sp>
        <p:nvSpPr>
          <p:cNvPr id="13" name="TextBox 12">
            <a:extLst>
              <a:ext uri="{FF2B5EF4-FFF2-40B4-BE49-F238E27FC236}">
                <a16:creationId xmlns:a16="http://schemas.microsoft.com/office/drawing/2014/main" id="{F732C9A1-E3DC-4D2E-A39E-62BE39E743A5}"/>
              </a:ext>
            </a:extLst>
          </p:cNvPr>
          <p:cNvSpPr txBox="1"/>
          <p:nvPr/>
        </p:nvSpPr>
        <p:spPr>
          <a:xfrm>
            <a:off x="192708" y="5829030"/>
            <a:ext cx="3566835" cy="338554"/>
          </a:xfrm>
          <a:prstGeom prst="rect">
            <a:avLst/>
          </a:prstGeom>
          <a:noFill/>
        </p:spPr>
        <p:txBody>
          <a:bodyPr wrap="square" rtlCol="0">
            <a:spAutoFit/>
          </a:bodyPr>
          <a:lstStyle/>
          <a:p>
            <a:r>
              <a:rPr lang="en-US" sz="1600" dirty="0"/>
              <a:t>*in millions</a:t>
            </a:r>
          </a:p>
        </p:txBody>
      </p:sp>
    </p:spTree>
    <p:extLst>
      <p:ext uri="{BB962C8B-B14F-4D97-AF65-F5344CB8AC3E}">
        <p14:creationId xmlns:p14="http://schemas.microsoft.com/office/powerpoint/2010/main" val="287734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500" b="1" dirty="0">
                <a:solidFill>
                  <a:schemeClr val="bg1"/>
                </a:solidFill>
                <a:cs typeface="Arial" panose="020B0604020202020204" pitchFamily="34" charset="0"/>
              </a:rPr>
              <a:t>SUMMARY</a:t>
            </a:r>
          </a:p>
        </p:txBody>
      </p:sp>
      <p:graphicFrame>
        <p:nvGraphicFramePr>
          <p:cNvPr id="10" name="Table 9">
            <a:extLst>
              <a:ext uri="{FF2B5EF4-FFF2-40B4-BE49-F238E27FC236}">
                <a16:creationId xmlns:a16="http://schemas.microsoft.com/office/drawing/2014/main" id="{E38BE2E5-8F7B-453D-87B7-AA57DD9C5076}"/>
              </a:ext>
            </a:extLst>
          </p:cNvPr>
          <p:cNvGraphicFramePr>
            <a:graphicFrameLocks noGrp="1"/>
          </p:cNvGraphicFramePr>
          <p:nvPr>
            <p:extLst>
              <p:ext uri="{D42A27DB-BD31-4B8C-83A1-F6EECF244321}">
                <p14:modId xmlns:p14="http://schemas.microsoft.com/office/powerpoint/2010/main" val="2550866843"/>
              </p:ext>
            </p:extLst>
          </p:nvPr>
        </p:nvGraphicFramePr>
        <p:xfrm>
          <a:off x="289168" y="1107611"/>
          <a:ext cx="8550032" cy="4866640"/>
        </p:xfrm>
        <a:graphic>
          <a:graphicData uri="http://schemas.openxmlformats.org/drawingml/2006/table">
            <a:tbl>
              <a:tblPr firstRow="1" bandRow="1">
                <a:tableStyleId>{ED083AE6-46FA-4A59-8FB0-9F97EB10719F}</a:tableStyleId>
              </a:tblPr>
              <a:tblGrid>
                <a:gridCol w="1500555">
                  <a:extLst>
                    <a:ext uri="{9D8B030D-6E8A-4147-A177-3AD203B41FA5}">
                      <a16:colId xmlns:a16="http://schemas.microsoft.com/office/drawing/2014/main" val="3044410432"/>
                    </a:ext>
                  </a:extLst>
                </a:gridCol>
                <a:gridCol w="2493108">
                  <a:extLst>
                    <a:ext uri="{9D8B030D-6E8A-4147-A177-3AD203B41FA5}">
                      <a16:colId xmlns:a16="http://schemas.microsoft.com/office/drawing/2014/main" val="776280065"/>
                    </a:ext>
                  </a:extLst>
                </a:gridCol>
                <a:gridCol w="2688492">
                  <a:extLst>
                    <a:ext uri="{9D8B030D-6E8A-4147-A177-3AD203B41FA5}">
                      <a16:colId xmlns:a16="http://schemas.microsoft.com/office/drawing/2014/main" val="4094702206"/>
                    </a:ext>
                  </a:extLst>
                </a:gridCol>
                <a:gridCol w="1867877">
                  <a:extLst>
                    <a:ext uri="{9D8B030D-6E8A-4147-A177-3AD203B41FA5}">
                      <a16:colId xmlns:a16="http://schemas.microsoft.com/office/drawing/2014/main" val="1460132461"/>
                    </a:ext>
                  </a:extLst>
                </a:gridCol>
              </a:tblGrid>
              <a:tr h="160537">
                <a:tc>
                  <a:txBody>
                    <a:bodyPr/>
                    <a:lstStyle/>
                    <a:p>
                      <a:pPr algn="ctr"/>
                      <a:r>
                        <a:rPr lang="en-US" dirty="0"/>
                        <a:t>STRATEGY</a:t>
                      </a:r>
                      <a:endParaRPr lang="en-US" b="0" dirty="0">
                        <a:latin typeface="+mj-lt"/>
                      </a:endParaRPr>
                    </a:p>
                  </a:txBody>
                  <a:tcPr/>
                </a:tc>
                <a:tc>
                  <a:txBody>
                    <a:bodyPr/>
                    <a:lstStyle/>
                    <a:p>
                      <a:pPr algn="ctr"/>
                      <a:r>
                        <a:rPr lang="en-US" dirty="0"/>
                        <a:t>TENTATIVELY APPROVED on June 13, 2017*</a:t>
                      </a:r>
                      <a:endParaRPr lang="en-US" b="0" dirty="0">
                        <a:latin typeface="+mj-lt"/>
                      </a:endParaRPr>
                    </a:p>
                  </a:txBody>
                  <a:tcPr/>
                </a:tc>
                <a:tc>
                  <a:txBody>
                    <a:bodyPr/>
                    <a:lstStyle/>
                    <a:p>
                      <a:pPr algn="ctr"/>
                      <a:r>
                        <a:rPr lang="en-US" dirty="0"/>
                        <a:t>DRAFT FUNDING RECOMMENDED*</a:t>
                      </a:r>
                    </a:p>
                  </a:txBody>
                  <a:tcPr/>
                </a:tc>
                <a:tc>
                  <a:txBody>
                    <a:bodyPr/>
                    <a:lstStyle/>
                    <a:p>
                      <a:pPr algn="ctr"/>
                      <a:r>
                        <a:rPr lang="en-US" dirty="0"/>
                        <a:t>DIFFERENCE </a:t>
                      </a:r>
                    </a:p>
                    <a:p>
                      <a:pPr algn="ctr"/>
                      <a:r>
                        <a:rPr lang="en-US" dirty="0"/>
                        <a:t>(+/-)*</a:t>
                      </a:r>
                      <a:endParaRPr lang="en-US" b="0" dirty="0">
                        <a:latin typeface="+mj-lt"/>
                      </a:endParaRPr>
                    </a:p>
                  </a:txBody>
                  <a:tcPr/>
                </a:tc>
                <a:extLst>
                  <a:ext uri="{0D108BD9-81ED-4DB2-BD59-A6C34878D82A}">
                    <a16:rowId xmlns:a16="http://schemas.microsoft.com/office/drawing/2014/main" val="2588865641"/>
                  </a:ext>
                </a:extLst>
              </a:tr>
              <a:tr h="370840">
                <a:tc>
                  <a:txBody>
                    <a:bodyPr/>
                    <a:lstStyle/>
                    <a:p>
                      <a:r>
                        <a:rPr lang="en-US" b="0" dirty="0">
                          <a:latin typeface="+mj-lt"/>
                        </a:rPr>
                        <a:t>D2</a:t>
                      </a:r>
                    </a:p>
                  </a:txBody>
                  <a:tcPr/>
                </a:tc>
                <a:tc>
                  <a:txBody>
                    <a:bodyPr/>
                    <a:lstStyle/>
                    <a:p>
                      <a:pPr algn="ctr"/>
                      <a:r>
                        <a:rPr lang="en-US" b="0" dirty="0"/>
                        <a:t>$1.120</a:t>
                      </a:r>
                    </a:p>
                  </a:txBody>
                  <a:tcPr/>
                </a:tc>
                <a:tc>
                  <a:txBody>
                    <a:bodyPr/>
                    <a:lstStyle/>
                    <a:p>
                      <a:pPr algn="ctr"/>
                      <a:r>
                        <a:rPr lang="en-US" b="0" dirty="0"/>
                        <a:t>$0</a:t>
                      </a:r>
                    </a:p>
                  </a:txBody>
                  <a:tcPr/>
                </a:tc>
                <a:tc>
                  <a:txBody>
                    <a:bodyPr/>
                    <a:lstStyle/>
                    <a:p>
                      <a:pPr algn="ctr"/>
                      <a:r>
                        <a:rPr lang="en-US" b="0" dirty="0">
                          <a:solidFill>
                            <a:srgbClr val="FF0000"/>
                          </a:solidFill>
                        </a:rPr>
                        <a:t>$1.120</a:t>
                      </a:r>
                    </a:p>
                  </a:txBody>
                  <a:tcPr/>
                </a:tc>
                <a:extLst>
                  <a:ext uri="{0D108BD9-81ED-4DB2-BD59-A6C34878D82A}">
                    <a16:rowId xmlns:a16="http://schemas.microsoft.com/office/drawing/2014/main" val="3697621030"/>
                  </a:ext>
                </a:extLst>
              </a:tr>
              <a:tr h="370840">
                <a:tc>
                  <a:txBody>
                    <a:bodyPr/>
                    <a:lstStyle/>
                    <a:p>
                      <a:r>
                        <a:rPr lang="en-US" b="0" dirty="0">
                          <a:latin typeface="+mj-lt"/>
                        </a:rPr>
                        <a:t>D4</a:t>
                      </a:r>
                    </a:p>
                  </a:txBody>
                  <a:tcPr/>
                </a:tc>
                <a:tc>
                  <a:txBody>
                    <a:bodyPr/>
                    <a:lstStyle/>
                    <a:p>
                      <a:pPr algn="ctr"/>
                      <a:r>
                        <a:rPr lang="en-US" b="0" dirty="0"/>
                        <a:t>$0</a:t>
                      </a:r>
                    </a:p>
                  </a:txBody>
                  <a:tcPr/>
                </a:tc>
                <a:tc>
                  <a:txBody>
                    <a:bodyPr/>
                    <a:lstStyle/>
                    <a:p>
                      <a:pPr algn="ctr"/>
                      <a:r>
                        <a:rPr lang="en-US" b="0" dirty="0"/>
                        <a:t>$0</a:t>
                      </a:r>
                    </a:p>
                  </a:txBody>
                  <a:tcPr/>
                </a:tc>
                <a:tc>
                  <a:txBody>
                    <a:bodyPr/>
                    <a:lstStyle/>
                    <a:p>
                      <a:pPr algn="ctr"/>
                      <a:r>
                        <a:rPr lang="en-US" b="0" dirty="0"/>
                        <a:t>$0</a:t>
                      </a:r>
                    </a:p>
                  </a:txBody>
                  <a:tcPr/>
                </a:tc>
                <a:extLst>
                  <a:ext uri="{0D108BD9-81ED-4DB2-BD59-A6C34878D82A}">
                    <a16:rowId xmlns:a16="http://schemas.microsoft.com/office/drawing/2014/main" val="814885613"/>
                  </a:ext>
                </a:extLst>
              </a:tr>
              <a:tr h="370840">
                <a:tc>
                  <a:txBody>
                    <a:bodyPr/>
                    <a:lstStyle/>
                    <a:p>
                      <a:r>
                        <a:rPr lang="en-US" b="0" dirty="0">
                          <a:latin typeface="+mj-lt"/>
                        </a:rPr>
                        <a:t>D6</a:t>
                      </a:r>
                    </a:p>
                  </a:txBody>
                  <a:tcPr/>
                </a:tc>
                <a:tc>
                  <a:txBody>
                    <a:bodyPr/>
                    <a:lstStyle/>
                    <a:p>
                      <a:pPr algn="ctr"/>
                      <a:r>
                        <a:rPr lang="en-US" b="0" dirty="0"/>
                        <a:t>$1.130</a:t>
                      </a:r>
                    </a:p>
                  </a:txBody>
                  <a:tcPr/>
                </a:tc>
                <a:tc>
                  <a:txBody>
                    <a:bodyPr/>
                    <a:lstStyle/>
                    <a:p>
                      <a:pPr algn="ctr"/>
                      <a:r>
                        <a:rPr lang="en-US" b="0" dirty="0"/>
                        <a:t>$1.880</a:t>
                      </a:r>
                    </a:p>
                  </a:txBody>
                  <a:tcPr/>
                </a:tc>
                <a:tc>
                  <a:txBody>
                    <a:bodyPr/>
                    <a:lstStyle/>
                    <a:p>
                      <a:pPr algn="ctr"/>
                      <a:r>
                        <a:rPr lang="en-US" b="0" dirty="0">
                          <a:solidFill>
                            <a:srgbClr val="00B050"/>
                          </a:solidFill>
                        </a:rPr>
                        <a:t>$0.750</a:t>
                      </a:r>
                    </a:p>
                  </a:txBody>
                  <a:tcPr/>
                </a:tc>
                <a:extLst>
                  <a:ext uri="{0D108BD9-81ED-4DB2-BD59-A6C34878D82A}">
                    <a16:rowId xmlns:a16="http://schemas.microsoft.com/office/drawing/2014/main" val="3859599382"/>
                  </a:ext>
                </a:extLst>
              </a:tr>
              <a:tr h="370840">
                <a:tc>
                  <a:txBody>
                    <a:bodyPr/>
                    <a:lstStyle/>
                    <a:p>
                      <a:r>
                        <a:rPr lang="en-US" b="0" dirty="0">
                          <a:latin typeface="+mj-lt"/>
                        </a:rPr>
                        <a:t>D7</a:t>
                      </a:r>
                    </a:p>
                  </a:txBody>
                  <a:tcPr/>
                </a:tc>
                <a:tc>
                  <a:txBody>
                    <a:bodyPr/>
                    <a:lstStyle/>
                    <a:p>
                      <a:pPr algn="ctr"/>
                      <a:r>
                        <a:rPr lang="en-US" b="0" dirty="0"/>
                        <a:t>$49.300</a:t>
                      </a:r>
                    </a:p>
                  </a:txBody>
                  <a:tcPr/>
                </a:tc>
                <a:tc>
                  <a:txBody>
                    <a:bodyPr/>
                    <a:lstStyle/>
                    <a:p>
                      <a:pPr algn="ctr"/>
                      <a:r>
                        <a:rPr lang="en-US" b="0" dirty="0"/>
                        <a:t>$49.300</a:t>
                      </a:r>
                    </a:p>
                  </a:txBody>
                  <a:tcPr/>
                </a:tc>
                <a:tc>
                  <a:txBody>
                    <a:bodyPr/>
                    <a:lstStyle/>
                    <a:p>
                      <a:pPr algn="ctr"/>
                      <a:r>
                        <a:rPr lang="en-US" b="0" dirty="0"/>
                        <a:t>$0</a:t>
                      </a:r>
                    </a:p>
                  </a:txBody>
                  <a:tcPr/>
                </a:tc>
                <a:extLst>
                  <a:ext uri="{0D108BD9-81ED-4DB2-BD59-A6C34878D82A}">
                    <a16:rowId xmlns:a16="http://schemas.microsoft.com/office/drawing/2014/main" val="1754996301"/>
                  </a:ext>
                </a:extLst>
              </a:tr>
              <a:tr h="370840">
                <a:tc>
                  <a:txBody>
                    <a:bodyPr/>
                    <a:lstStyle/>
                    <a:p>
                      <a:r>
                        <a:rPr lang="en-US" b="0" dirty="0">
                          <a:latin typeface="+mj-lt"/>
                        </a:rPr>
                        <a:t>E6</a:t>
                      </a:r>
                    </a:p>
                  </a:txBody>
                  <a:tcPr/>
                </a:tc>
                <a:tc>
                  <a:txBody>
                    <a:bodyPr/>
                    <a:lstStyle/>
                    <a:p>
                      <a:pPr algn="ctr"/>
                      <a:r>
                        <a:rPr lang="en-US" b="0" dirty="0"/>
                        <a:t>$27.000</a:t>
                      </a:r>
                    </a:p>
                  </a:txBody>
                  <a:tcPr/>
                </a:tc>
                <a:tc>
                  <a:txBody>
                    <a:bodyPr/>
                    <a:lstStyle/>
                    <a:p>
                      <a:pPr algn="ctr"/>
                      <a:r>
                        <a:rPr lang="en-US" b="0" dirty="0"/>
                        <a:t>$30.117</a:t>
                      </a:r>
                    </a:p>
                  </a:txBody>
                  <a:tcPr/>
                </a:tc>
                <a:tc>
                  <a:txBody>
                    <a:bodyPr/>
                    <a:lstStyle/>
                    <a:p>
                      <a:pPr algn="ctr"/>
                      <a:r>
                        <a:rPr lang="en-US" b="0" dirty="0">
                          <a:solidFill>
                            <a:srgbClr val="00B050"/>
                          </a:solidFill>
                        </a:rPr>
                        <a:t>$3.117</a:t>
                      </a:r>
                    </a:p>
                  </a:txBody>
                  <a:tcPr/>
                </a:tc>
                <a:extLst>
                  <a:ext uri="{0D108BD9-81ED-4DB2-BD59-A6C34878D82A}">
                    <a16:rowId xmlns:a16="http://schemas.microsoft.com/office/drawing/2014/main" val="439559521"/>
                  </a:ext>
                </a:extLst>
              </a:tr>
              <a:tr h="370840">
                <a:tc>
                  <a:txBody>
                    <a:bodyPr/>
                    <a:lstStyle/>
                    <a:p>
                      <a:r>
                        <a:rPr lang="en-US" b="0" dirty="0">
                          <a:latin typeface="+mj-lt"/>
                        </a:rPr>
                        <a:t>E7</a:t>
                      </a:r>
                    </a:p>
                  </a:txBody>
                  <a:tcPr/>
                </a:tc>
                <a:tc>
                  <a:txBody>
                    <a:bodyPr/>
                    <a:lstStyle/>
                    <a:p>
                      <a:pPr algn="ctr"/>
                      <a:r>
                        <a:rPr lang="en-US" b="0" dirty="0"/>
                        <a:t>$35.500</a:t>
                      </a:r>
                    </a:p>
                  </a:txBody>
                  <a:tcPr/>
                </a:tc>
                <a:tc>
                  <a:txBody>
                    <a:bodyPr/>
                    <a:lstStyle/>
                    <a:p>
                      <a:pPr algn="ctr"/>
                      <a:r>
                        <a:rPr lang="en-US" b="0" dirty="0"/>
                        <a:t>$37.000</a:t>
                      </a:r>
                    </a:p>
                  </a:txBody>
                  <a:tcPr/>
                </a:tc>
                <a:tc>
                  <a:txBody>
                    <a:bodyPr/>
                    <a:lstStyle/>
                    <a:p>
                      <a:pPr algn="ctr"/>
                      <a:r>
                        <a:rPr lang="en-US" b="0" dirty="0">
                          <a:solidFill>
                            <a:srgbClr val="00B050"/>
                          </a:solidFill>
                        </a:rPr>
                        <a:t>$1.5</a:t>
                      </a:r>
                    </a:p>
                  </a:txBody>
                  <a:tcPr/>
                </a:tc>
                <a:extLst>
                  <a:ext uri="{0D108BD9-81ED-4DB2-BD59-A6C34878D82A}">
                    <a16:rowId xmlns:a16="http://schemas.microsoft.com/office/drawing/2014/main" val="204578396"/>
                  </a:ext>
                </a:extLst>
              </a:tr>
              <a:tr h="370840">
                <a:tc>
                  <a:txBody>
                    <a:bodyPr/>
                    <a:lstStyle/>
                    <a:p>
                      <a:r>
                        <a:rPr lang="en-US" b="0" dirty="0">
                          <a:latin typeface="+mj-lt"/>
                        </a:rPr>
                        <a:t>E8</a:t>
                      </a:r>
                    </a:p>
                  </a:txBody>
                  <a:tcPr/>
                </a:tc>
                <a:tc>
                  <a:txBody>
                    <a:bodyPr/>
                    <a:lstStyle/>
                    <a:p>
                      <a:pPr algn="ctr"/>
                      <a:r>
                        <a:rPr lang="en-US" b="0" dirty="0"/>
                        <a:t>$69.885</a:t>
                      </a:r>
                    </a:p>
                  </a:txBody>
                  <a:tcPr/>
                </a:tc>
                <a:tc>
                  <a:txBody>
                    <a:bodyPr/>
                    <a:lstStyle/>
                    <a:p>
                      <a:pPr algn="ctr"/>
                      <a:r>
                        <a:rPr lang="en-US" b="0" dirty="0"/>
                        <a:t>$88.068</a:t>
                      </a:r>
                    </a:p>
                  </a:txBody>
                  <a:tcPr/>
                </a:tc>
                <a:tc>
                  <a:txBody>
                    <a:bodyPr/>
                    <a:lstStyle/>
                    <a:p>
                      <a:pPr algn="ctr"/>
                      <a:r>
                        <a:rPr lang="en-US" b="0" dirty="0">
                          <a:solidFill>
                            <a:srgbClr val="00B050"/>
                          </a:solidFill>
                        </a:rPr>
                        <a:t>$18.183</a:t>
                      </a:r>
                    </a:p>
                  </a:txBody>
                  <a:tcPr/>
                </a:tc>
                <a:extLst>
                  <a:ext uri="{0D108BD9-81ED-4DB2-BD59-A6C34878D82A}">
                    <a16:rowId xmlns:a16="http://schemas.microsoft.com/office/drawing/2014/main" val="4128902912"/>
                  </a:ext>
                </a:extLst>
              </a:tr>
              <a:tr h="370840">
                <a:tc>
                  <a:txBody>
                    <a:bodyPr/>
                    <a:lstStyle/>
                    <a:p>
                      <a:r>
                        <a:rPr lang="en-US" b="0" dirty="0">
                          <a:latin typeface="+mj-lt"/>
                        </a:rPr>
                        <a:t>E14</a:t>
                      </a:r>
                    </a:p>
                  </a:txBody>
                  <a:tcPr/>
                </a:tc>
                <a:tc>
                  <a:txBody>
                    <a:bodyPr/>
                    <a:lstStyle/>
                    <a:p>
                      <a:pPr algn="ctr"/>
                      <a:r>
                        <a:rPr lang="en-US" b="0" dirty="0"/>
                        <a:t>$19.000</a:t>
                      </a:r>
                    </a:p>
                  </a:txBody>
                  <a:tcPr/>
                </a:tc>
                <a:tc>
                  <a:txBody>
                    <a:bodyPr/>
                    <a:lstStyle/>
                    <a:p>
                      <a:pPr algn="ctr"/>
                      <a:r>
                        <a:rPr lang="en-US" b="0" dirty="0"/>
                        <a:t>$19.000</a:t>
                      </a:r>
                    </a:p>
                  </a:txBody>
                  <a:tcPr/>
                </a:tc>
                <a:tc>
                  <a:txBody>
                    <a:bodyPr/>
                    <a:lstStyle/>
                    <a:p>
                      <a:pPr algn="ctr"/>
                      <a:r>
                        <a:rPr lang="en-US" b="0" dirty="0"/>
                        <a:t>$0</a:t>
                      </a:r>
                    </a:p>
                  </a:txBody>
                  <a:tcPr/>
                </a:tc>
                <a:extLst>
                  <a:ext uri="{0D108BD9-81ED-4DB2-BD59-A6C34878D82A}">
                    <a16:rowId xmlns:a16="http://schemas.microsoft.com/office/drawing/2014/main" val="1918981138"/>
                  </a:ext>
                </a:extLst>
              </a:tr>
              <a:tr h="370840">
                <a:tc>
                  <a:txBody>
                    <a:bodyPr/>
                    <a:lstStyle/>
                    <a:p>
                      <a:r>
                        <a:rPr lang="en-US" b="0" dirty="0">
                          <a:latin typeface="+mj-lt"/>
                        </a:rPr>
                        <a:t>F7</a:t>
                      </a:r>
                    </a:p>
                  </a:txBody>
                  <a:tcPr/>
                </a:tc>
                <a:tc>
                  <a:txBody>
                    <a:bodyPr/>
                    <a:lstStyle/>
                    <a:p>
                      <a:pPr algn="ctr"/>
                      <a:r>
                        <a:rPr lang="en-US" b="0" dirty="0"/>
                        <a:t>$15.000</a:t>
                      </a:r>
                    </a:p>
                  </a:txBody>
                  <a:tcPr/>
                </a:tc>
                <a:tc>
                  <a:txBody>
                    <a:bodyPr/>
                    <a:lstStyle/>
                    <a:p>
                      <a:pPr algn="ctr"/>
                      <a:r>
                        <a:rPr lang="en-US" b="0" dirty="0"/>
                        <a:t>$15.000</a:t>
                      </a:r>
                    </a:p>
                  </a:txBody>
                  <a:tcPr/>
                </a:tc>
                <a:tc>
                  <a:txBody>
                    <a:bodyPr/>
                    <a:lstStyle/>
                    <a:p>
                      <a:pPr algn="ctr"/>
                      <a:r>
                        <a:rPr lang="en-US" b="0" dirty="0"/>
                        <a:t>$0</a:t>
                      </a:r>
                    </a:p>
                  </a:txBody>
                  <a:tcPr/>
                </a:tc>
                <a:extLst>
                  <a:ext uri="{0D108BD9-81ED-4DB2-BD59-A6C34878D82A}">
                    <a16:rowId xmlns:a16="http://schemas.microsoft.com/office/drawing/2014/main" val="2208262840"/>
                  </a:ext>
                </a:extLst>
              </a:tr>
              <a:tr h="370840">
                <a:tc>
                  <a:txBody>
                    <a:bodyPr/>
                    <a:lstStyle/>
                    <a:p>
                      <a:r>
                        <a:rPr lang="en-US" sz="1400" b="0" dirty="0">
                          <a:latin typeface="+mj-lt"/>
                        </a:rPr>
                        <a:t>Central Measure H Administration</a:t>
                      </a:r>
                    </a:p>
                  </a:txBody>
                  <a:tcPr/>
                </a:tc>
                <a:tc>
                  <a:txBody>
                    <a:bodyPr/>
                    <a:lstStyle/>
                    <a:p>
                      <a:pPr algn="ctr"/>
                      <a:r>
                        <a:rPr lang="en-US" b="0" dirty="0"/>
                        <a:t>$1.500</a:t>
                      </a:r>
                    </a:p>
                  </a:txBody>
                  <a:tcPr/>
                </a:tc>
                <a:tc>
                  <a:txBody>
                    <a:bodyPr/>
                    <a:lstStyle/>
                    <a:p>
                      <a:pPr algn="ctr"/>
                      <a:r>
                        <a:rPr lang="en-US" b="0" dirty="0"/>
                        <a:t>$1.750</a:t>
                      </a:r>
                    </a:p>
                  </a:txBody>
                  <a:tcPr/>
                </a:tc>
                <a:tc>
                  <a:txBody>
                    <a:bodyPr/>
                    <a:lstStyle/>
                    <a:p>
                      <a:pPr algn="ctr"/>
                      <a:r>
                        <a:rPr lang="en-US" b="0" dirty="0">
                          <a:solidFill>
                            <a:srgbClr val="00B050"/>
                          </a:solidFill>
                        </a:rPr>
                        <a:t> $0.250</a:t>
                      </a:r>
                    </a:p>
                  </a:txBody>
                  <a:tcPr/>
                </a:tc>
                <a:extLst>
                  <a:ext uri="{0D108BD9-81ED-4DB2-BD59-A6C34878D82A}">
                    <a16:rowId xmlns:a16="http://schemas.microsoft.com/office/drawing/2014/main" val="192987951"/>
                  </a:ext>
                </a:extLst>
              </a:tr>
              <a:tr h="370840">
                <a:tc>
                  <a:txBody>
                    <a:bodyPr/>
                    <a:lstStyle/>
                    <a:p>
                      <a:pPr algn="l"/>
                      <a:r>
                        <a:rPr lang="en-US" sz="1800" b="1" dirty="0">
                          <a:latin typeface="+mj-lt"/>
                        </a:rPr>
                        <a:t>TOTAL</a:t>
                      </a:r>
                    </a:p>
                  </a:txBody>
                  <a:tcPr/>
                </a:tc>
                <a:tc>
                  <a:txBody>
                    <a:bodyPr/>
                    <a:lstStyle/>
                    <a:p>
                      <a:pPr algn="ctr"/>
                      <a:r>
                        <a:rPr lang="en-US" b="0" dirty="0"/>
                        <a:t>$374.435</a:t>
                      </a:r>
                    </a:p>
                  </a:txBody>
                  <a:tcPr/>
                </a:tc>
                <a:tc>
                  <a:txBody>
                    <a:bodyPr/>
                    <a:lstStyle/>
                    <a:p>
                      <a:pPr algn="ctr"/>
                      <a:r>
                        <a:rPr lang="en-US" b="0" dirty="0"/>
                        <a:t>$394.642</a:t>
                      </a:r>
                    </a:p>
                  </a:txBody>
                  <a:tcPr/>
                </a:tc>
                <a:tc>
                  <a:txBody>
                    <a:bodyPr/>
                    <a:lstStyle/>
                    <a:p>
                      <a:pPr algn="ctr"/>
                      <a:r>
                        <a:rPr lang="en-US" b="0" dirty="0">
                          <a:solidFill>
                            <a:srgbClr val="00B050"/>
                          </a:solidFill>
                        </a:rPr>
                        <a:t>$20.207</a:t>
                      </a:r>
                    </a:p>
                  </a:txBody>
                  <a:tcPr/>
                </a:tc>
                <a:extLst>
                  <a:ext uri="{0D108BD9-81ED-4DB2-BD59-A6C34878D82A}">
                    <a16:rowId xmlns:a16="http://schemas.microsoft.com/office/drawing/2014/main" val="2094012300"/>
                  </a:ext>
                </a:extLst>
              </a:tr>
            </a:tbl>
          </a:graphicData>
        </a:graphic>
      </p:graphicFrame>
      <p:sp>
        <p:nvSpPr>
          <p:cNvPr id="13" name="TextBox 12">
            <a:extLst>
              <a:ext uri="{FF2B5EF4-FFF2-40B4-BE49-F238E27FC236}">
                <a16:creationId xmlns:a16="http://schemas.microsoft.com/office/drawing/2014/main" id="{EE612AF9-EEED-45C4-8727-DCC9D08E045D}"/>
              </a:ext>
            </a:extLst>
          </p:cNvPr>
          <p:cNvSpPr txBox="1"/>
          <p:nvPr/>
        </p:nvSpPr>
        <p:spPr>
          <a:xfrm>
            <a:off x="184892" y="5898936"/>
            <a:ext cx="3566835" cy="338554"/>
          </a:xfrm>
          <a:prstGeom prst="rect">
            <a:avLst/>
          </a:prstGeom>
          <a:noFill/>
        </p:spPr>
        <p:txBody>
          <a:bodyPr wrap="square" rtlCol="0">
            <a:spAutoFit/>
          </a:bodyPr>
          <a:lstStyle/>
          <a:p>
            <a:r>
              <a:rPr lang="en-US" sz="1600" dirty="0"/>
              <a:t>*in millions</a:t>
            </a:r>
          </a:p>
        </p:txBody>
      </p:sp>
    </p:spTree>
    <p:extLst>
      <p:ext uri="{BB962C8B-B14F-4D97-AF65-F5344CB8AC3E}">
        <p14:creationId xmlns:p14="http://schemas.microsoft.com/office/powerpoint/2010/main" val="114782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A1: Homeless Prevention Program for Families</a:t>
            </a:r>
          </a:p>
        </p:txBody>
      </p:sp>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634994307"/>
              </p:ext>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$6,000,000</a:t>
                      </a:r>
                    </a:p>
                  </a:txBody>
                  <a:tcPr/>
                </a:tc>
                <a:tc>
                  <a:txBody>
                    <a:bodyPr/>
                    <a:lstStyle/>
                    <a:p>
                      <a:pPr algn="ctr"/>
                      <a:r>
                        <a:rPr lang="en-US" b="0" dirty="0"/>
                        <a:t>$6,000,000</a:t>
                      </a:r>
                    </a:p>
                  </a:txBody>
                  <a:tcPr/>
                </a:tc>
                <a:tc>
                  <a:txBody>
                    <a:bodyPr/>
                    <a:lstStyle/>
                    <a:p>
                      <a:pPr algn="ctr"/>
                      <a:r>
                        <a:rPr lang="en-US" b="0" dirty="0"/>
                        <a:t>$0</a:t>
                      </a:r>
                    </a:p>
                  </a:txBody>
                  <a:tcPr/>
                </a:tc>
                <a:extLst>
                  <a:ext uri="{0D108BD9-81ED-4DB2-BD59-A6C34878D82A}">
                    <a16:rowId xmlns:a16="http://schemas.microsoft.com/office/drawing/2014/main" val="1503762248"/>
                  </a:ext>
                </a:extLst>
              </a:tr>
            </a:tbl>
          </a:graphicData>
        </a:graphic>
      </p:graphicFrame>
      <p:sp>
        <p:nvSpPr>
          <p:cNvPr id="16" name="TextBox 15">
            <a:extLst>
              <a:ext uri="{FF2B5EF4-FFF2-40B4-BE49-F238E27FC236}">
                <a16:creationId xmlns:a16="http://schemas.microsoft.com/office/drawing/2014/main" id="{1C765DF3-685F-47D1-BC3E-93C6D482785D}"/>
              </a:ext>
            </a:extLst>
          </p:cNvPr>
          <p:cNvSpPr txBox="1"/>
          <p:nvPr/>
        </p:nvSpPr>
        <p:spPr>
          <a:xfrm>
            <a:off x="758092" y="3244676"/>
            <a:ext cx="7909170" cy="2646878"/>
          </a:xfrm>
          <a:prstGeom prst="rect">
            <a:avLst/>
          </a:prstGeom>
          <a:noFill/>
        </p:spPr>
        <p:txBody>
          <a:bodyPr wrap="square" rtlCol="0">
            <a:spAutoFit/>
          </a:bodyPr>
          <a:lstStyle/>
          <a:p>
            <a:r>
              <a:rPr lang="en-US" b="1" i="1" dirty="0">
                <a:latin typeface="+mj-lt"/>
              </a:rPr>
              <a:t>Justification</a:t>
            </a:r>
          </a:p>
          <a:p>
            <a:endParaRPr lang="en-US" sz="2000" dirty="0">
              <a:latin typeface="+mj-lt"/>
            </a:endParaRPr>
          </a:p>
          <a:p>
            <a:pPr marL="285750" indent="-285750">
              <a:buFont typeface="Arial" panose="020B0604020202020204" pitchFamily="34" charset="0"/>
              <a:buChar char="•"/>
            </a:pPr>
            <a:r>
              <a:rPr lang="en-US" dirty="0">
                <a:latin typeface="+mj-lt"/>
              </a:rPr>
              <a:t>LAHSA projects that $1.5M will be expended in each quarter of FY 18-19 for a total of $6,000,000.</a:t>
            </a:r>
          </a:p>
          <a:p>
            <a:pPr marL="285750" indent="-285750">
              <a:buFont typeface="Arial" panose="020B0604020202020204" pitchFamily="34" charset="0"/>
              <a:buChar char="•"/>
            </a:pPr>
            <a:r>
              <a:rPr lang="en-US" dirty="0">
                <a:latin typeface="+mj-lt"/>
              </a:rPr>
              <a:t>This amount of funding will sustain the program at its current level. During FY 2017-18, some one-time Homeless Initiative funding was available. The increase in recommended Measure H funding from $3 m in FY 2017-18 to $6 m in FY 2018-19 corresponds to the exhaustion of this one-time funding.  </a:t>
            </a:r>
          </a:p>
          <a:p>
            <a:endParaRPr lang="en-US" sz="2000" dirty="0"/>
          </a:p>
        </p:txBody>
      </p:sp>
      <p:sp>
        <p:nvSpPr>
          <p:cNvPr id="2" name="Rectangle 1">
            <a:extLst>
              <a:ext uri="{FF2B5EF4-FFF2-40B4-BE49-F238E27FC236}">
                <a16:creationId xmlns:a16="http://schemas.microsoft.com/office/drawing/2014/main" id="{32BF7C29-A942-4767-95E6-ECBB08685772}"/>
              </a:ext>
            </a:extLst>
          </p:cNvPr>
          <p:cNvSpPr/>
          <p:nvPr/>
        </p:nvSpPr>
        <p:spPr>
          <a:xfrm>
            <a:off x="1484448" y="1379484"/>
            <a:ext cx="6219896" cy="369332"/>
          </a:xfrm>
          <a:prstGeom prst="rect">
            <a:avLst/>
          </a:prstGeom>
        </p:spPr>
        <p:txBody>
          <a:bodyPr wrap="square">
            <a:spAutoFit/>
          </a:bodyPr>
          <a:lstStyle/>
          <a:p>
            <a:r>
              <a:rPr lang="en-US" dirty="0"/>
              <a:t>LEAD AGENCY: Los Angeles Homeless Services Authority (LAHSA)</a:t>
            </a:r>
          </a:p>
        </p:txBody>
      </p:sp>
    </p:spTree>
    <p:extLst>
      <p:ext uri="{BB962C8B-B14F-4D97-AF65-F5344CB8AC3E}">
        <p14:creationId xmlns:p14="http://schemas.microsoft.com/office/powerpoint/2010/main" val="2562490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3374681929"/>
              </p:ext>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$11,000,000</a:t>
                      </a:r>
                    </a:p>
                  </a:txBody>
                  <a:tcPr/>
                </a:tc>
                <a:tc>
                  <a:txBody>
                    <a:bodyPr/>
                    <a:lstStyle/>
                    <a:p>
                      <a:pPr algn="ctr"/>
                      <a:r>
                        <a:rPr lang="en-US" b="0" dirty="0"/>
                        <a:t>$11,000,000</a:t>
                      </a:r>
                    </a:p>
                  </a:txBody>
                  <a:tcPr/>
                </a:tc>
                <a:tc>
                  <a:txBody>
                    <a:bodyPr/>
                    <a:lstStyle/>
                    <a:p>
                      <a:pPr algn="ctr"/>
                      <a:r>
                        <a:rPr lang="en-US" b="0" dirty="0"/>
                        <a:t>$0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1484448" y="1379484"/>
            <a:ext cx="6219896" cy="369332"/>
          </a:xfrm>
          <a:prstGeom prst="rect">
            <a:avLst/>
          </a:prstGeom>
        </p:spPr>
        <p:txBody>
          <a:bodyPr wrap="square">
            <a:spAutoFit/>
          </a:bodyPr>
          <a:lstStyle/>
          <a:p>
            <a:r>
              <a:rPr lang="en-US" dirty="0"/>
              <a:t>LEAD AGENCY: Los Angeles Homeless Services Authority (LAHSA)</a:t>
            </a:r>
          </a:p>
        </p:txBody>
      </p:sp>
      <p:sp>
        <p:nvSpPr>
          <p:cNvPr id="18" name="Title 1">
            <a:extLst>
              <a:ext uri="{FF2B5EF4-FFF2-40B4-BE49-F238E27FC236}">
                <a16:creationId xmlns:a16="http://schemas.microsoft.com/office/drawing/2014/main" id="{E8B6C3C9-2B10-4575-B5CB-95D8F8DEFF13}"/>
              </a:ext>
            </a:extLst>
          </p:cNvPr>
          <p:cNvSpPr txBox="1">
            <a:spLocks/>
          </p:cNvSpPr>
          <p:nvPr/>
        </p:nvSpPr>
        <p:spPr>
          <a:xfrm>
            <a:off x="1164414" y="182625"/>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A5: Homeless Prevention Program for Individuals</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58092" y="3276482"/>
            <a:ext cx="7909170" cy="1754326"/>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LAHSA projects that $2.75M will be expended in each quarter of FY 18-19 for a total of $11,000,000.</a:t>
            </a:r>
            <a:endParaRPr lang="en-US" dirty="0"/>
          </a:p>
          <a:p>
            <a:pPr marL="285750" indent="-285750">
              <a:buFont typeface="Arial" panose="020B0604020202020204" pitchFamily="34" charset="0"/>
              <a:buChar char="•"/>
            </a:pPr>
            <a:r>
              <a:rPr lang="en-US" dirty="0">
                <a:latin typeface="+mj-lt"/>
              </a:rPr>
              <a:t>The recommended increase in funding from FY 2017-18 to FY 2018-19 reflects the annualization of the partial-year costs for this new program in FY 2017-18.</a:t>
            </a:r>
          </a:p>
        </p:txBody>
      </p:sp>
    </p:spTree>
    <p:extLst>
      <p:ext uri="{BB962C8B-B14F-4D97-AF65-F5344CB8AC3E}">
        <p14:creationId xmlns:p14="http://schemas.microsoft.com/office/powerpoint/2010/main" val="728154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865987803"/>
              </p:ext>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$5,138,000</a:t>
                      </a:r>
                    </a:p>
                  </a:txBody>
                  <a:tcPr/>
                </a:tc>
                <a:tc>
                  <a:txBody>
                    <a:bodyPr/>
                    <a:lstStyle/>
                    <a:p>
                      <a:pPr algn="ctr"/>
                      <a:r>
                        <a:rPr lang="en-US" b="0" dirty="0"/>
                        <a:t>$6,258,000</a:t>
                      </a:r>
                    </a:p>
                  </a:txBody>
                  <a:tcPr/>
                </a:tc>
                <a:tc>
                  <a:txBody>
                    <a:bodyPr/>
                    <a:lstStyle/>
                    <a:p>
                      <a:pPr algn="ctr"/>
                      <a:r>
                        <a:rPr lang="en-US" b="0" dirty="0">
                          <a:solidFill>
                            <a:srgbClr val="00B050"/>
                          </a:solidFill>
                        </a:rPr>
                        <a:t>$1,120,000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1484448" y="1379484"/>
            <a:ext cx="6219896" cy="369332"/>
          </a:xfrm>
          <a:prstGeom prst="rect">
            <a:avLst/>
          </a:prstGeom>
        </p:spPr>
        <p:txBody>
          <a:bodyPr wrap="square">
            <a:spAutoFit/>
          </a:bodyPr>
          <a:lstStyle/>
          <a:p>
            <a:r>
              <a:rPr lang="en-US" dirty="0"/>
              <a:t>LEAD AGENCY: Department of Public Social Services (DPSS)</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58092" y="3276482"/>
            <a:ext cx="7909170" cy="1754326"/>
          </a:xfrm>
          <a:prstGeom prst="rect">
            <a:avLst/>
          </a:prstGeom>
          <a:noFill/>
        </p:spPr>
        <p:txBody>
          <a:bodyPr wrap="square" rtlCol="0">
            <a:spAutoFit/>
          </a:bodyPr>
          <a:lstStyle/>
          <a:p>
            <a:r>
              <a:rPr lang="en-US" b="1" i="1" dirty="0">
                <a:latin typeface="+mj-lt"/>
              </a:rPr>
              <a:t>Justification</a:t>
            </a:r>
          </a:p>
          <a:p>
            <a:endParaRPr lang="en-US" dirty="0"/>
          </a:p>
          <a:p>
            <a:pPr marL="285750" indent="-285750">
              <a:buFont typeface="Arial" panose="020B0604020202020204" pitchFamily="34" charset="0"/>
              <a:buChar char="•"/>
            </a:pPr>
            <a:r>
              <a:rPr lang="en-US" dirty="0">
                <a:latin typeface="+mj-lt"/>
              </a:rPr>
              <a:t>Strategy B1 will transfer $1.12 M in one-time, justice-connected AB 109 funds to Strategy D2.</a:t>
            </a:r>
          </a:p>
          <a:p>
            <a:pPr marL="285750" indent="-285750">
              <a:buFont typeface="Arial" panose="020B0604020202020204" pitchFamily="34" charset="0"/>
              <a:buChar char="•"/>
            </a:pPr>
            <a:r>
              <a:rPr lang="en-US" dirty="0">
                <a:latin typeface="+mj-lt"/>
              </a:rPr>
              <a:t>Strategy D2 will transfer $1.12M in Measure H funding to Strategy B1</a:t>
            </a:r>
          </a:p>
          <a:p>
            <a:pPr marL="285750" indent="-285750">
              <a:buFont typeface="Arial" panose="020B0604020202020204" pitchFamily="34" charset="0"/>
              <a:buChar char="•"/>
            </a:pPr>
            <a:r>
              <a:rPr lang="en-US" dirty="0">
                <a:latin typeface="+mj-lt"/>
              </a:rPr>
              <a:t>No net change for either strategy.</a:t>
            </a:r>
          </a:p>
        </p:txBody>
      </p:sp>
      <p:sp>
        <p:nvSpPr>
          <p:cNvPr id="16" name="Title 1">
            <a:extLst>
              <a:ext uri="{FF2B5EF4-FFF2-40B4-BE49-F238E27FC236}">
                <a16:creationId xmlns:a16="http://schemas.microsoft.com/office/drawing/2014/main" id="{BF575AEE-FBCF-413B-87D0-4C07DD098C07}"/>
              </a:ext>
            </a:extLst>
          </p:cNvPr>
          <p:cNvSpPr txBox="1">
            <a:spLocks/>
          </p:cNvSpPr>
          <p:nvPr/>
        </p:nvSpPr>
        <p:spPr>
          <a:xfrm>
            <a:off x="1164414" y="216518"/>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B1: Provide Subsidized Housing to Homeless Disabled Individuals Pursuing SSI</a:t>
            </a:r>
          </a:p>
        </p:txBody>
      </p:sp>
    </p:spTree>
    <p:extLst>
      <p:ext uri="{BB962C8B-B14F-4D97-AF65-F5344CB8AC3E}">
        <p14:creationId xmlns:p14="http://schemas.microsoft.com/office/powerpoint/2010/main" val="860930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2364657586"/>
              </p:ext>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$73,000,000</a:t>
                      </a:r>
                    </a:p>
                  </a:txBody>
                  <a:tcPr/>
                </a:tc>
                <a:tc>
                  <a:txBody>
                    <a:bodyPr/>
                    <a:lstStyle/>
                    <a:p>
                      <a:pPr algn="ctr"/>
                      <a:r>
                        <a:rPr lang="en-US" b="0" dirty="0"/>
                        <a:t>$73,000,000</a:t>
                      </a:r>
                    </a:p>
                  </a:txBody>
                  <a:tcPr/>
                </a:tc>
                <a:tc>
                  <a:txBody>
                    <a:bodyPr/>
                    <a:lstStyle/>
                    <a:p>
                      <a:pPr algn="ctr"/>
                      <a:r>
                        <a:rPr lang="en-US" b="0" dirty="0"/>
                        <a:t>$0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1484448" y="1379484"/>
            <a:ext cx="6219896" cy="369332"/>
          </a:xfrm>
          <a:prstGeom prst="rect">
            <a:avLst/>
          </a:prstGeom>
        </p:spPr>
        <p:txBody>
          <a:bodyPr wrap="square">
            <a:spAutoFit/>
          </a:bodyPr>
          <a:lstStyle/>
          <a:p>
            <a:r>
              <a:rPr lang="en-US" dirty="0"/>
              <a:t>LEAD AGENCY: LAHSA / Department of Health Services (DHS)</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58092" y="3276482"/>
            <a:ext cx="7909170" cy="2308324"/>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This funding level will sustain the current program, enable additional federal Continuum of Care funding to be shifted from Rapid Rehousing to Permanent Supportive Housing, and support implementation of a shallow subsidy program. </a:t>
            </a:r>
          </a:p>
          <a:p>
            <a:pPr marL="285750" indent="-285750">
              <a:buFont typeface="Arial" panose="020B0604020202020204" pitchFamily="34" charset="0"/>
              <a:buChar char="•"/>
            </a:pPr>
            <a:r>
              <a:rPr lang="en-US" dirty="0">
                <a:latin typeface="+mj-lt"/>
              </a:rPr>
              <a:t>This strategy will fund interim housing in FY 18-19 for 752 families and individuals enrolled in a rapid rehousing program and awaiting placement in permanent housing.</a:t>
            </a:r>
          </a:p>
        </p:txBody>
      </p:sp>
      <p:sp>
        <p:nvSpPr>
          <p:cNvPr id="18" name="Title 1">
            <a:extLst>
              <a:ext uri="{FF2B5EF4-FFF2-40B4-BE49-F238E27FC236}">
                <a16:creationId xmlns:a16="http://schemas.microsoft.com/office/drawing/2014/main" id="{FCFFA93B-D43F-441F-9A60-8ED6BD1D06D3}"/>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B3: Expand Rapid Rehousing</a:t>
            </a:r>
          </a:p>
        </p:txBody>
      </p:sp>
    </p:spTree>
    <p:extLst>
      <p:ext uri="{BB962C8B-B14F-4D97-AF65-F5344CB8AC3E}">
        <p14:creationId xmlns:p14="http://schemas.microsoft.com/office/powerpoint/2010/main" val="873084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2251333193"/>
              </p:ext>
            </p:extLst>
          </p:nvPr>
        </p:nvGraphicFramePr>
        <p:xfrm>
          <a:off x="1520879" y="186282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$7,190,000</a:t>
                      </a:r>
                    </a:p>
                  </a:txBody>
                  <a:tcPr/>
                </a:tc>
                <a:tc>
                  <a:txBody>
                    <a:bodyPr/>
                    <a:lstStyle/>
                    <a:p>
                      <a:pPr algn="ctr"/>
                      <a:r>
                        <a:rPr lang="en-US" b="0" dirty="0"/>
                        <a:t>$9,097,140</a:t>
                      </a:r>
                    </a:p>
                  </a:txBody>
                  <a:tcPr/>
                </a:tc>
                <a:tc>
                  <a:txBody>
                    <a:bodyPr/>
                    <a:lstStyle/>
                    <a:p>
                      <a:pPr algn="ctr"/>
                      <a:r>
                        <a:rPr lang="en-US" b="0" dirty="0">
                          <a:solidFill>
                            <a:srgbClr val="00B050"/>
                          </a:solidFill>
                        </a:rPr>
                        <a:t>$1,907,140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32BF7C29-A942-4767-95E6-ECBB08685772}"/>
              </a:ext>
            </a:extLst>
          </p:cNvPr>
          <p:cNvSpPr/>
          <p:nvPr/>
        </p:nvSpPr>
        <p:spPr>
          <a:xfrm>
            <a:off x="993913" y="1379484"/>
            <a:ext cx="6997148" cy="369332"/>
          </a:xfrm>
          <a:prstGeom prst="rect">
            <a:avLst/>
          </a:prstGeom>
        </p:spPr>
        <p:txBody>
          <a:bodyPr wrap="square">
            <a:spAutoFit/>
          </a:bodyPr>
          <a:lstStyle/>
          <a:p>
            <a:r>
              <a:rPr lang="en-US" dirty="0"/>
              <a:t>LEAD AGENCY: Housing Authority of the County of Los Angeles (</a:t>
            </a:r>
            <a:r>
              <a:rPr lang="en-US" dirty="0" err="1"/>
              <a:t>HACoLA</a:t>
            </a:r>
            <a:r>
              <a:rPr lang="en-US" dirty="0"/>
              <a:t>)</a:t>
            </a:r>
          </a:p>
        </p:txBody>
      </p:sp>
      <p:sp>
        <p:nvSpPr>
          <p:cNvPr id="19" name="TextBox 18">
            <a:extLst>
              <a:ext uri="{FF2B5EF4-FFF2-40B4-BE49-F238E27FC236}">
                <a16:creationId xmlns:a16="http://schemas.microsoft.com/office/drawing/2014/main" id="{F82A40A3-0057-4899-BC0B-5B5FFF8F62F9}"/>
              </a:ext>
            </a:extLst>
          </p:cNvPr>
          <p:cNvSpPr txBox="1"/>
          <p:nvPr/>
        </p:nvSpPr>
        <p:spPr>
          <a:xfrm>
            <a:off x="758092" y="3276482"/>
            <a:ext cx="7909170" cy="2031325"/>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When FY 18-19 funding recommendations were tentatively approved, per unit allocation was calculated at $3,500.</a:t>
            </a:r>
          </a:p>
          <a:p>
            <a:pPr marL="285750" indent="-285750">
              <a:buFont typeface="Arial" panose="020B0604020202020204" pitchFamily="34" charset="0"/>
              <a:buChar char="•"/>
            </a:pPr>
            <a:r>
              <a:rPr lang="en-US" dirty="0">
                <a:latin typeface="+mj-lt"/>
              </a:rPr>
              <a:t>Based on actual average expenditures per unit, $3,700 per unit is more appropriate.</a:t>
            </a:r>
          </a:p>
          <a:p>
            <a:pPr marL="285750" indent="-285750">
              <a:buFont typeface="Arial" panose="020B0604020202020204" pitchFamily="34" charset="0"/>
              <a:buChar char="•"/>
            </a:pPr>
            <a:r>
              <a:rPr lang="en-US" dirty="0">
                <a:latin typeface="+mj-lt"/>
              </a:rPr>
              <a:t>Tentatively approved funding level did not include administrative expenses.</a:t>
            </a:r>
          </a:p>
        </p:txBody>
      </p:sp>
      <p:sp>
        <p:nvSpPr>
          <p:cNvPr id="16" name="Title 1">
            <a:extLst>
              <a:ext uri="{FF2B5EF4-FFF2-40B4-BE49-F238E27FC236}">
                <a16:creationId xmlns:a16="http://schemas.microsoft.com/office/drawing/2014/main" id="{70FF56F3-32BB-4714-95BC-8C0E1DC9C8AD}"/>
              </a:ext>
            </a:extLst>
          </p:cNvPr>
          <p:cNvSpPr txBox="1">
            <a:spLocks/>
          </p:cNvSpPr>
          <p:nvPr/>
        </p:nvSpPr>
        <p:spPr>
          <a:xfrm>
            <a:off x="1164414" y="208705"/>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B4: Facilitate Utilization of Federal Housing Subsidies</a:t>
            </a:r>
          </a:p>
        </p:txBody>
      </p:sp>
    </p:spTree>
    <p:extLst>
      <p:ext uri="{BB962C8B-B14F-4D97-AF65-F5344CB8AC3E}">
        <p14:creationId xmlns:p14="http://schemas.microsoft.com/office/powerpoint/2010/main" val="1281510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3954</TotalTime>
  <Words>1979</Words>
  <Application>Microsoft Office PowerPoint</Application>
  <PresentationFormat>On-screen Show (4:3)</PresentationFormat>
  <Paragraphs>397</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Gerardo Ramirez</dc:creator>
  <cp:lastModifiedBy>Jennifer Kim</cp:lastModifiedBy>
  <cp:revision>152</cp:revision>
  <cp:lastPrinted>2018-03-06T21:06:01Z</cp:lastPrinted>
  <dcterms:created xsi:type="dcterms:W3CDTF">2017-08-18T00:18:17Z</dcterms:created>
  <dcterms:modified xsi:type="dcterms:W3CDTF">2018-03-14T23:09:28Z</dcterms:modified>
</cp:coreProperties>
</file>