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270" r:id="rId2"/>
    <p:sldId id="348" r:id="rId3"/>
    <p:sldId id="349" r:id="rId4"/>
    <p:sldId id="355" r:id="rId5"/>
    <p:sldId id="353" r:id="rId6"/>
    <p:sldId id="356" r:id="rId7"/>
    <p:sldId id="358" r:id="rId8"/>
    <p:sldId id="362" r:id="rId9"/>
    <p:sldId id="331" r:id="rId10"/>
    <p:sldId id="361" r:id="rId11"/>
    <p:sldId id="363" r:id="rId12"/>
    <p:sldId id="364" r:id="rId13"/>
    <p:sldId id="333" r:id="rId14"/>
    <p:sldId id="357" r:id="rId15"/>
    <p:sldId id="365" r:id="rId16"/>
    <p:sldId id="369" r:id="rId17"/>
    <p:sldId id="367" r:id="rId18"/>
    <p:sldId id="368" r:id="rId19"/>
    <p:sldId id="370" r:id="rId20"/>
    <p:sldId id="366" r:id="rId21"/>
    <p:sldId id="371" r:id="rId22"/>
    <p:sldId id="372" r:id="rId23"/>
    <p:sldId id="375" r:id="rId24"/>
    <p:sldId id="376" r:id="rId25"/>
    <p:sldId id="379" r:id="rId26"/>
    <p:sldId id="380" r:id="rId27"/>
    <p:sldId id="381" r:id="rId28"/>
    <p:sldId id="382" r:id="rId29"/>
    <p:sldId id="383" r:id="rId30"/>
    <p:sldId id="384" r:id="rId31"/>
    <p:sldId id="385" r:id="rId32"/>
    <p:sldId id="386" r:id="rId33"/>
    <p:sldId id="387" r:id="rId34"/>
    <p:sldId id="388" r:id="rId35"/>
    <p:sldId id="389" r:id="rId36"/>
    <p:sldId id="390" r:id="rId37"/>
    <p:sldId id="391" r:id="rId38"/>
    <p:sldId id="394" r:id="rId39"/>
    <p:sldId id="393" r:id="rId40"/>
    <p:sldId id="354" r:id="rId41"/>
    <p:sldId id="330" r:id="rId42"/>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 Ansell" initials="PA" lastIdx="11" clrIdx="0">
    <p:extLst/>
  </p:cmAuthor>
  <p:cmAuthor id="2" name="Jennifer Kim" initials="JK" lastIdx="5"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3F76"/>
    <a:srgbClr val="0000CC"/>
    <a:srgbClr val="0000FF"/>
    <a:srgbClr val="7030A0"/>
    <a:srgbClr val="9900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85" autoAdjust="0"/>
    <p:restoredTop sz="94660"/>
  </p:normalViewPr>
  <p:slideViewPr>
    <p:cSldViewPr snapToGrid="0">
      <p:cViewPr varScale="1">
        <p:scale>
          <a:sx n="120" d="100"/>
          <a:sy n="120" d="100"/>
        </p:scale>
        <p:origin x="354" y="8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366BC5-3CCD-4F04-9263-81A052D43D76}"/>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E9D3621-4266-4E4A-B3E0-7B60E2F738ED}"/>
              </a:ext>
            </a:extLst>
          </p:cNvPr>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B69C273D-767E-41E6-A2AE-E37405D9A7A9}" type="datetimeFigureOut">
              <a:rPr lang="en-US" smtClean="0"/>
              <a:t>3/14/2018</a:t>
            </a:fld>
            <a:endParaRPr lang="en-US"/>
          </a:p>
        </p:txBody>
      </p:sp>
      <p:sp>
        <p:nvSpPr>
          <p:cNvPr id="4" name="Footer Placeholder 3">
            <a:extLst>
              <a:ext uri="{FF2B5EF4-FFF2-40B4-BE49-F238E27FC236}">
                <a16:creationId xmlns:a16="http://schemas.microsoft.com/office/drawing/2014/main" id="{FE0B122C-4C88-4FA7-A6F2-27C3D8764558}"/>
              </a:ext>
            </a:extLst>
          </p:cNvPr>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C5CE34F-3036-4668-A35A-DF890D77DCC4}"/>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23445C16-7EA5-4EF3-AF29-951B5AEA9526}" type="slidenum">
              <a:rPr lang="en-US" smtClean="0"/>
              <a:t>‹#›</a:t>
            </a:fld>
            <a:endParaRPr lang="en-US"/>
          </a:p>
        </p:txBody>
      </p:sp>
    </p:spTree>
    <p:extLst>
      <p:ext uri="{BB962C8B-B14F-4D97-AF65-F5344CB8AC3E}">
        <p14:creationId xmlns:p14="http://schemas.microsoft.com/office/powerpoint/2010/main" val="4183629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1544F09E-192F-4A20-A11F-8463B9A519BE}" type="datetimeFigureOut">
              <a:rPr lang="en-US" smtClean="0"/>
              <a:t>3/14/2018</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968C12B9-2CE2-47B7-B116-57CD83BA627B}" type="slidenum">
              <a:rPr lang="en-US" smtClean="0"/>
              <a:t>‹#›</a:t>
            </a:fld>
            <a:endParaRPr lang="en-US"/>
          </a:p>
        </p:txBody>
      </p:sp>
    </p:spTree>
    <p:extLst>
      <p:ext uri="{BB962C8B-B14F-4D97-AF65-F5344CB8AC3E}">
        <p14:creationId xmlns:p14="http://schemas.microsoft.com/office/powerpoint/2010/main" val="1522507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C12B9-2CE2-47B7-B116-57CD83BA627B}" type="slidenum">
              <a:rPr lang="en-US" smtClean="0"/>
              <a:t>1</a:t>
            </a:fld>
            <a:endParaRPr lang="en-US"/>
          </a:p>
        </p:txBody>
      </p:sp>
    </p:spTree>
    <p:extLst>
      <p:ext uri="{BB962C8B-B14F-4D97-AF65-F5344CB8AC3E}">
        <p14:creationId xmlns:p14="http://schemas.microsoft.com/office/powerpoint/2010/main" val="2506940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10</a:t>
            </a:fld>
            <a:endParaRPr lang="en-US" dirty="0"/>
          </a:p>
        </p:txBody>
      </p:sp>
    </p:spTree>
    <p:extLst>
      <p:ext uri="{BB962C8B-B14F-4D97-AF65-F5344CB8AC3E}">
        <p14:creationId xmlns:p14="http://schemas.microsoft.com/office/powerpoint/2010/main" val="3405252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11</a:t>
            </a:fld>
            <a:endParaRPr lang="en-US" dirty="0"/>
          </a:p>
        </p:txBody>
      </p:sp>
    </p:spTree>
    <p:extLst>
      <p:ext uri="{BB962C8B-B14F-4D97-AF65-F5344CB8AC3E}">
        <p14:creationId xmlns:p14="http://schemas.microsoft.com/office/powerpoint/2010/main" val="26832239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12</a:t>
            </a:fld>
            <a:endParaRPr lang="en-US" dirty="0"/>
          </a:p>
        </p:txBody>
      </p:sp>
    </p:spTree>
    <p:extLst>
      <p:ext uri="{BB962C8B-B14F-4D97-AF65-F5344CB8AC3E}">
        <p14:creationId xmlns:p14="http://schemas.microsoft.com/office/powerpoint/2010/main" val="3477023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13</a:t>
            </a:fld>
            <a:endParaRPr lang="en-US" dirty="0"/>
          </a:p>
        </p:txBody>
      </p:sp>
    </p:spTree>
    <p:extLst>
      <p:ext uri="{BB962C8B-B14F-4D97-AF65-F5344CB8AC3E}">
        <p14:creationId xmlns:p14="http://schemas.microsoft.com/office/powerpoint/2010/main" val="1517067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14</a:t>
            </a:fld>
            <a:endParaRPr lang="en-US" dirty="0"/>
          </a:p>
        </p:txBody>
      </p:sp>
    </p:spTree>
    <p:extLst>
      <p:ext uri="{BB962C8B-B14F-4D97-AF65-F5344CB8AC3E}">
        <p14:creationId xmlns:p14="http://schemas.microsoft.com/office/powerpoint/2010/main" val="961375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15</a:t>
            </a:fld>
            <a:endParaRPr lang="en-US" dirty="0"/>
          </a:p>
        </p:txBody>
      </p:sp>
    </p:spTree>
    <p:extLst>
      <p:ext uri="{BB962C8B-B14F-4D97-AF65-F5344CB8AC3E}">
        <p14:creationId xmlns:p14="http://schemas.microsoft.com/office/powerpoint/2010/main" val="41588753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16</a:t>
            </a:fld>
            <a:endParaRPr lang="en-US" dirty="0"/>
          </a:p>
        </p:txBody>
      </p:sp>
    </p:spTree>
    <p:extLst>
      <p:ext uri="{BB962C8B-B14F-4D97-AF65-F5344CB8AC3E}">
        <p14:creationId xmlns:p14="http://schemas.microsoft.com/office/powerpoint/2010/main" val="41018514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17</a:t>
            </a:fld>
            <a:endParaRPr lang="en-US" dirty="0"/>
          </a:p>
        </p:txBody>
      </p:sp>
    </p:spTree>
    <p:extLst>
      <p:ext uri="{BB962C8B-B14F-4D97-AF65-F5344CB8AC3E}">
        <p14:creationId xmlns:p14="http://schemas.microsoft.com/office/powerpoint/2010/main" val="3523858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18</a:t>
            </a:fld>
            <a:endParaRPr lang="en-US" dirty="0"/>
          </a:p>
        </p:txBody>
      </p:sp>
    </p:spTree>
    <p:extLst>
      <p:ext uri="{BB962C8B-B14F-4D97-AF65-F5344CB8AC3E}">
        <p14:creationId xmlns:p14="http://schemas.microsoft.com/office/powerpoint/2010/main" val="24185202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19</a:t>
            </a:fld>
            <a:endParaRPr lang="en-US" dirty="0"/>
          </a:p>
        </p:txBody>
      </p:sp>
    </p:spTree>
    <p:extLst>
      <p:ext uri="{BB962C8B-B14F-4D97-AF65-F5344CB8AC3E}">
        <p14:creationId xmlns:p14="http://schemas.microsoft.com/office/powerpoint/2010/main" val="501209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2</a:t>
            </a:fld>
            <a:endParaRPr lang="en-US" dirty="0"/>
          </a:p>
        </p:txBody>
      </p:sp>
    </p:spTree>
    <p:extLst>
      <p:ext uri="{BB962C8B-B14F-4D97-AF65-F5344CB8AC3E}">
        <p14:creationId xmlns:p14="http://schemas.microsoft.com/office/powerpoint/2010/main" val="2624272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20</a:t>
            </a:fld>
            <a:endParaRPr lang="en-US" dirty="0"/>
          </a:p>
        </p:txBody>
      </p:sp>
    </p:spTree>
    <p:extLst>
      <p:ext uri="{BB962C8B-B14F-4D97-AF65-F5344CB8AC3E}">
        <p14:creationId xmlns:p14="http://schemas.microsoft.com/office/powerpoint/2010/main" val="11743691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21</a:t>
            </a:fld>
            <a:endParaRPr lang="en-US" dirty="0"/>
          </a:p>
        </p:txBody>
      </p:sp>
    </p:spTree>
    <p:extLst>
      <p:ext uri="{BB962C8B-B14F-4D97-AF65-F5344CB8AC3E}">
        <p14:creationId xmlns:p14="http://schemas.microsoft.com/office/powerpoint/2010/main" val="31749501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22</a:t>
            </a:fld>
            <a:endParaRPr lang="en-US" dirty="0"/>
          </a:p>
        </p:txBody>
      </p:sp>
    </p:spTree>
    <p:extLst>
      <p:ext uri="{BB962C8B-B14F-4D97-AF65-F5344CB8AC3E}">
        <p14:creationId xmlns:p14="http://schemas.microsoft.com/office/powerpoint/2010/main" val="10257116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23</a:t>
            </a:fld>
            <a:endParaRPr lang="en-US" dirty="0"/>
          </a:p>
        </p:txBody>
      </p:sp>
    </p:spTree>
    <p:extLst>
      <p:ext uri="{BB962C8B-B14F-4D97-AF65-F5344CB8AC3E}">
        <p14:creationId xmlns:p14="http://schemas.microsoft.com/office/powerpoint/2010/main" val="10805407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24</a:t>
            </a:fld>
            <a:endParaRPr lang="en-US" dirty="0"/>
          </a:p>
        </p:txBody>
      </p:sp>
    </p:spTree>
    <p:extLst>
      <p:ext uri="{BB962C8B-B14F-4D97-AF65-F5344CB8AC3E}">
        <p14:creationId xmlns:p14="http://schemas.microsoft.com/office/powerpoint/2010/main" val="17963013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25</a:t>
            </a:fld>
            <a:endParaRPr lang="en-US" dirty="0"/>
          </a:p>
        </p:txBody>
      </p:sp>
    </p:spTree>
    <p:extLst>
      <p:ext uri="{BB962C8B-B14F-4D97-AF65-F5344CB8AC3E}">
        <p14:creationId xmlns:p14="http://schemas.microsoft.com/office/powerpoint/2010/main" val="20278125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26</a:t>
            </a:fld>
            <a:endParaRPr lang="en-US" dirty="0"/>
          </a:p>
        </p:txBody>
      </p:sp>
    </p:spTree>
    <p:extLst>
      <p:ext uri="{BB962C8B-B14F-4D97-AF65-F5344CB8AC3E}">
        <p14:creationId xmlns:p14="http://schemas.microsoft.com/office/powerpoint/2010/main" val="14713090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27</a:t>
            </a:fld>
            <a:endParaRPr lang="en-US" dirty="0"/>
          </a:p>
        </p:txBody>
      </p:sp>
    </p:spTree>
    <p:extLst>
      <p:ext uri="{BB962C8B-B14F-4D97-AF65-F5344CB8AC3E}">
        <p14:creationId xmlns:p14="http://schemas.microsoft.com/office/powerpoint/2010/main" val="19618495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28</a:t>
            </a:fld>
            <a:endParaRPr lang="en-US" dirty="0"/>
          </a:p>
        </p:txBody>
      </p:sp>
    </p:spTree>
    <p:extLst>
      <p:ext uri="{BB962C8B-B14F-4D97-AF65-F5344CB8AC3E}">
        <p14:creationId xmlns:p14="http://schemas.microsoft.com/office/powerpoint/2010/main" val="31981739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29</a:t>
            </a:fld>
            <a:endParaRPr lang="en-US" dirty="0"/>
          </a:p>
        </p:txBody>
      </p:sp>
    </p:spTree>
    <p:extLst>
      <p:ext uri="{BB962C8B-B14F-4D97-AF65-F5344CB8AC3E}">
        <p14:creationId xmlns:p14="http://schemas.microsoft.com/office/powerpoint/2010/main" val="3417087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3</a:t>
            </a:fld>
            <a:endParaRPr lang="en-US" dirty="0"/>
          </a:p>
        </p:txBody>
      </p:sp>
    </p:spTree>
    <p:extLst>
      <p:ext uri="{BB962C8B-B14F-4D97-AF65-F5344CB8AC3E}">
        <p14:creationId xmlns:p14="http://schemas.microsoft.com/office/powerpoint/2010/main" val="3737724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30</a:t>
            </a:fld>
            <a:endParaRPr lang="en-US" dirty="0"/>
          </a:p>
        </p:txBody>
      </p:sp>
    </p:spTree>
    <p:extLst>
      <p:ext uri="{BB962C8B-B14F-4D97-AF65-F5344CB8AC3E}">
        <p14:creationId xmlns:p14="http://schemas.microsoft.com/office/powerpoint/2010/main" val="1224645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31</a:t>
            </a:fld>
            <a:endParaRPr lang="en-US" dirty="0"/>
          </a:p>
        </p:txBody>
      </p:sp>
    </p:spTree>
    <p:extLst>
      <p:ext uri="{BB962C8B-B14F-4D97-AF65-F5344CB8AC3E}">
        <p14:creationId xmlns:p14="http://schemas.microsoft.com/office/powerpoint/2010/main" val="30765579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32</a:t>
            </a:fld>
            <a:endParaRPr lang="en-US" dirty="0"/>
          </a:p>
        </p:txBody>
      </p:sp>
    </p:spTree>
    <p:extLst>
      <p:ext uri="{BB962C8B-B14F-4D97-AF65-F5344CB8AC3E}">
        <p14:creationId xmlns:p14="http://schemas.microsoft.com/office/powerpoint/2010/main" val="8476074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33</a:t>
            </a:fld>
            <a:endParaRPr lang="en-US" dirty="0"/>
          </a:p>
        </p:txBody>
      </p:sp>
    </p:spTree>
    <p:extLst>
      <p:ext uri="{BB962C8B-B14F-4D97-AF65-F5344CB8AC3E}">
        <p14:creationId xmlns:p14="http://schemas.microsoft.com/office/powerpoint/2010/main" val="6621744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34</a:t>
            </a:fld>
            <a:endParaRPr lang="en-US" dirty="0"/>
          </a:p>
        </p:txBody>
      </p:sp>
    </p:spTree>
    <p:extLst>
      <p:ext uri="{BB962C8B-B14F-4D97-AF65-F5344CB8AC3E}">
        <p14:creationId xmlns:p14="http://schemas.microsoft.com/office/powerpoint/2010/main" val="1528608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35</a:t>
            </a:fld>
            <a:endParaRPr lang="en-US" dirty="0"/>
          </a:p>
        </p:txBody>
      </p:sp>
    </p:spTree>
    <p:extLst>
      <p:ext uri="{BB962C8B-B14F-4D97-AF65-F5344CB8AC3E}">
        <p14:creationId xmlns:p14="http://schemas.microsoft.com/office/powerpoint/2010/main" val="26284133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36</a:t>
            </a:fld>
            <a:endParaRPr lang="en-US" dirty="0"/>
          </a:p>
        </p:txBody>
      </p:sp>
    </p:spTree>
    <p:extLst>
      <p:ext uri="{BB962C8B-B14F-4D97-AF65-F5344CB8AC3E}">
        <p14:creationId xmlns:p14="http://schemas.microsoft.com/office/powerpoint/2010/main" val="7743760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37</a:t>
            </a:fld>
            <a:endParaRPr lang="en-US" dirty="0"/>
          </a:p>
        </p:txBody>
      </p:sp>
    </p:spTree>
    <p:extLst>
      <p:ext uri="{BB962C8B-B14F-4D97-AF65-F5344CB8AC3E}">
        <p14:creationId xmlns:p14="http://schemas.microsoft.com/office/powerpoint/2010/main" val="18767073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38</a:t>
            </a:fld>
            <a:endParaRPr lang="en-US" dirty="0"/>
          </a:p>
        </p:txBody>
      </p:sp>
    </p:spTree>
    <p:extLst>
      <p:ext uri="{BB962C8B-B14F-4D97-AF65-F5344CB8AC3E}">
        <p14:creationId xmlns:p14="http://schemas.microsoft.com/office/powerpoint/2010/main" val="17728964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39</a:t>
            </a:fld>
            <a:endParaRPr lang="en-US" dirty="0"/>
          </a:p>
        </p:txBody>
      </p:sp>
    </p:spTree>
    <p:extLst>
      <p:ext uri="{BB962C8B-B14F-4D97-AF65-F5344CB8AC3E}">
        <p14:creationId xmlns:p14="http://schemas.microsoft.com/office/powerpoint/2010/main" val="3578988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4</a:t>
            </a:fld>
            <a:endParaRPr lang="en-US" dirty="0"/>
          </a:p>
        </p:txBody>
      </p:sp>
    </p:spTree>
    <p:extLst>
      <p:ext uri="{BB962C8B-B14F-4D97-AF65-F5344CB8AC3E}">
        <p14:creationId xmlns:p14="http://schemas.microsoft.com/office/powerpoint/2010/main" val="32926333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40</a:t>
            </a:fld>
            <a:endParaRPr lang="en-US" dirty="0"/>
          </a:p>
        </p:txBody>
      </p:sp>
    </p:spTree>
    <p:extLst>
      <p:ext uri="{BB962C8B-B14F-4D97-AF65-F5344CB8AC3E}">
        <p14:creationId xmlns:p14="http://schemas.microsoft.com/office/powerpoint/2010/main" val="23591539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41</a:t>
            </a:fld>
            <a:endParaRPr lang="en-US" dirty="0"/>
          </a:p>
        </p:txBody>
      </p:sp>
    </p:spTree>
    <p:extLst>
      <p:ext uri="{BB962C8B-B14F-4D97-AF65-F5344CB8AC3E}">
        <p14:creationId xmlns:p14="http://schemas.microsoft.com/office/powerpoint/2010/main" val="2804019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5</a:t>
            </a:fld>
            <a:endParaRPr lang="en-US" dirty="0"/>
          </a:p>
        </p:txBody>
      </p:sp>
    </p:spTree>
    <p:extLst>
      <p:ext uri="{BB962C8B-B14F-4D97-AF65-F5344CB8AC3E}">
        <p14:creationId xmlns:p14="http://schemas.microsoft.com/office/powerpoint/2010/main" val="2047243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6</a:t>
            </a:fld>
            <a:endParaRPr lang="en-US" dirty="0"/>
          </a:p>
        </p:txBody>
      </p:sp>
    </p:spTree>
    <p:extLst>
      <p:ext uri="{BB962C8B-B14F-4D97-AF65-F5344CB8AC3E}">
        <p14:creationId xmlns:p14="http://schemas.microsoft.com/office/powerpoint/2010/main" val="2476259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7</a:t>
            </a:fld>
            <a:endParaRPr lang="en-US" dirty="0"/>
          </a:p>
        </p:txBody>
      </p:sp>
    </p:spTree>
    <p:extLst>
      <p:ext uri="{BB962C8B-B14F-4D97-AF65-F5344CB8AC3E}">
        <p14:creationId xmlns:p14="http://schemas.microsoft.com/office/powerpoint/2010/main" val="2041146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8</a:t>
            </a:fld>
            <a:endParaRPr lang="en-US" dirty="0"/>
          </a:p>
        </p:txBody>
      </p:sp>
    </p:spTree>
    <p:extLst>
      <p:ext uri="{BB962C8B-B14F-4D97-AF65-F5344CB8AC3E}">
        <p14:creationId xmlns:p14="http://schemas.microsoft.com/office/powerpoint/2010/main" val="1328918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511B4-C537-4198-AAD9-F5D531DCEEF0}" type="slidenum">
              <a:rPr lang="en-US" smtClean="0"/>
              <a:t>9</a:t>
            </a:fld>
            <a:endParaRPr lang="en-US" dirty="0"/>
          </a:p>
        </p:txBody>
      </p:sp>
    </p:spTree>
    <p:extLst>
      <p:ext uri="{BB962C8B-B14F-4D97-AF65-F5344CB8AC3E}">
        <p14:creationId xmlns:p14="http://schemas.microsoft.com/office/powerpoint/2010/main" val="2660709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8AC25F-7DF9-42FD-823D-4412630923EA}"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950384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8AC25F-7DF9-42FD-823D-4412630923EA}"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3895119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8AC25F-7DF9-42FD-823D-4412630923EA}"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2650060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8AC25F-7DF9-42FD-823D-4412630923EA}"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3698019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58AC25F-7DF9-42FD-823D-4412630923EA}"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191086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8AC25F-7DF9-42FD-823D-4412630923EA}"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1768823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8AC25F-7DF9-42FD-823D-4412630923EA}" type="datetimeFigureOut">
              <a:rPr lang="en-US" smtClean="0"/>
              <a:t>3/14/2018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1544968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8AC25F-7DF9-42FD-823D-4412630923EA}" type="datetimeFigureOut">
              <a:rPr lang="en-US" smtClean="0"/>
              <a:t>3/14/2018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175507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AC25F-7DF9-42FD-823D-4412630923EA}" type="datetimeFigureOut">
              <a:rPr lang="en-US" smtClean="0"/>
              <a:t>3/14/2018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2901950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8AC25F-7DF9-42FD-823D-4412630923EA}"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2463559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8AC25F-7DF9-42FD-823D-4412630923EA}"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0D31F-3CBA-44E1-B884-67C5BA3E506F}" type="slidenum">
              <a:rPr lang="en-US" smtClean="0"/>
              <a:t>‹#›</a:t>
            </a:fld>
            <a:endParaRPr lang="en-US"/>
          </a:p>
        </p:txBody>
      </p:sp>
    </p:spTree>
    <p:extLst>
      <p:ext uri="{BB962C8B-B14F-4D97-AF65-F5344CB8AC3E}">
        <p14:creationId xmlns:p14="http://schemas.microsoft.com/office/powerpoint/2010/main" val="1770337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8AC25F-7DF9-42FD-823D-4412630923EA}" type="datetimeFigureOut">
              <a:rPr lang="en-US" smtClean="0"/>
              <a:t>3/14/2018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0D31F-3CBA-44E1-B884-67C5BA3E506F}" type="slidenum">
              <a:rPr lang="en-US" smtClean="0"/>
              <a:t>‹#›</a:t>
            </a:fld>
            <a:endParaRPr lang="en-US"/>
          </a:p>
        </p:txBody>
      </p:sp>
    </p:spTree>
    <p:extLst>
      <p:ext uri="{BB962C8B-B14F-4D97-AF65-F5344CB8AC3E}">
        <p14:creationId xmlns:p14="http://schemas.microsoft.com/office/powerpoint/2010/main" val="13253239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tmp"/><Relationship Id="rId2" Type="http://schemas.openxmlformats.org/officeDocument/2006/relationships/notesSlide" Target="../notesSlides/notesSlide41.xml"/><Relationship Id="rId1" Type="http://schemas.openxmlformats.org/officeDocument/2006/relationships/slideLayout" Target="../slideLayouts/slideLayout1.xml"/><Relationship Id="rId6" Type="http://schemas.openxmlformats.org/officeDocument/2006/relationships/hyperlink" Target="https://goo.gl/forms/69RdWr8iEn9W751E2" TargetMode="External"/><Relationship Id="rId5" Type="http://schemas.openxmlformats.org/officeDocument/2006/relationships/hyperlink" Target="mailto:HomelessInitiative@lacounty.gov" TargetMode="Externa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8282" y="0"/>
            <a:ext cx="9172281" cy="68580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41403" y="179148"/>
            <a:ext cx="6086539" cy="1690706"/>
          </a:xfrm>
          <a:prstGeom prst="rect">
            <a:avLst/>
          </a:prstGeom>
        </p:spPr>
      </p:pic>
      <p:sp>
        <p:nvSpPr>
          <p:cNvPr id="8" name="Title 1">
            <a:extLst>
              <a:ext uri="{FF2B5EF4-FFF2-40B4-BE49-F238E27FC236}">
                <a16:creationId xmlns:a16="http://schemas.microsoft.com/office/drawing/2014/main" id="{F33EC947-1EDC-43C6-8EC9-BAA7E491AC2D}"/>
              </a:ext>
            </a:extLst>
          </p:cNvPr>
          <p:cNvSpPr txBox="1">
            <a:spLocks/>
          </p:cNvSpPr>
          <p:nvPr/>
        </p:nvSpPr>
        <p:spPr>
          <a:xfrm>
            <a:off x="1534526" y="318117"/>
            <a:ext cx="7272110"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endParaRPr lang="en-US" sz="3500" b="1" dirty="0">
              <a:solidFill>
                <a:schemeClr val="bg1"/>
              </a:solidFill>
              <a:cs typeface="Arial" panose="020B0604020202020204" pitchFamily="34" charset="0"/>
            </a:endParaRP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8468" y="179148"/>
            <a:ext cx="1578667" cy="1272580"/>
          </a:xfrm>
          <a:prstGeom prst="rect">
            <a:avLst/>
          </a:prstGeom>
        </p:spPr>
      </p:pic>
      <p:sp>
        <p:nvSpPr>
          <p:cNvPr id="2" name="TextBox 1">
            <a:extLst>
              <a:ext uri="{FF2B5EF4-FFF2-40B4-BE49-F238E27FC236}">
                <a16:creationId xmlns:a16="http://schemas.microsoft.com/office/drawing/2014/main" id="{D7C78E09-A7F0-471C-9DC4-3CC82A703C57}"/>
              </a:ext>
            </a:extLst>
          </p:cNvPr>
          <p:cNvSpPr txBox="1"/>
          <p:nvPr/>
        </p:nvSpPr>
        <p:spPr>
          <a:xfrm>
            <a:off x="942682" y="2318994"/>
            <a:ext cx="7117237" cy="2800767"/>
          </a:xfrm>
          <a:prstGeom prst="rect">
            <a:avLst/>
          </a:prstGeom>
          <a:noFill/>
        </p:spPr>
        <p:txBody>
          <a:bodyPr wrap="square" rtlCol="0">
            <a:spAutoFit/>
          </a:bodyPr>
          <a:lstStyle/>
          <a:p>
            <a:pPr algn="ctr"/>
            <a:r>
              <a:rPr lang="en-US" sz="4400" b="1" dirty="0">
                <a:solidFill>
                  <a:schemeClr val="accent4">
                    <a:lumMod val="40000"/>
                    <a:lumOff val="60000"/>
                  </a:schemeClr>
                </a:solidFill>
                <a:latin typeface="+mj-lt"/>
              </a:rPr>
              <a:t>Measure H FY 2018-19 </a:t>
            </a:r>
          </a:p>
          <a:p>
            <a:pPr algn="ctr"/>
            <a:r>
              <a:rPr lang="en-US" sz="4400" b="1" dirty="0">
                <a:solidFill>
                  <a:schemeClr val="accent4">
                    <a:lumMod val="40000"/>
                    <a:lumOff val="60000"/>
                  </a:schemeClr>
                </a:solidFill>
                <a:latin typeface="+mj-lt"/>
              </a:rPr>
              <a:t>Funding Recommendations</a:t>
            </a:r>
          </a:p>
          <a:p>
            <a:pPr algn="ctr"/>
            <a:r>
              <a:rPr lang="en-US" sz="4400" b="1" dirty="0">
                <a:solidFill>
                  <a:schemeClr val="accent4">
                    <a:lumMod val="40000"/>
                    <a:lumOff val="60000"/>
                  </a:schemeClr>
                </a:solidFill>
                <a:latin typeface="+mj-lt"/>
              </a:rPr>
              <a:t>Webinar </a:t>
            </a:r>
          </a:p>
          <a:p>
            <a:pPr algn="ctr"/>
            <a:r>
              <a:rPr lang="en-US" sz="4400" b="1" dirty="0">
                <a:solidFill>
                  <a:schemeClr val="accent4">
                    <a:lumMod val="40000"/>
                    <a:lumOff val="60000"/>
                  </a:schemeClr>
                </a:solidFill>
                <a:latin typeface="+mj-lt"/>
              </a:rPr>
              <a:t>March 6, 2018</a:t>
            </a:r>
          </a:p>
        </p:txBody>
      </p:sp>
    </p:spTree>
    <p:extLst>
      <p:ext uri="{BB962C8B-B14F-4D97-AF65-F5344CB8AC3E}">
        <p14:creationId xmlns:p14="http://schemas.microsoft.com/office/powerpoint/2010/main" val="930834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BBE4E338-7E52-409E-96D7-76E02AAA2AA4}"/>
              </a:ext>
            </a:extLst>
          </p:cNvPr>
          <p:cNvSpPr txBox="1">
            <a:spLocks/>
          </p:cNvSpPr>
          <p:nvPr/>
        </p:nvSpPr>
        <p:spPr>
          <a:xfrm>
            <a:off x="1164414" y="216518"/>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B1: Provide Subsidized Housing to Homeless Disabled Individuals Pursuing SSI</a:t>
            </a:r>
          </a:p>
        </p:txBody>
      </p:sp>
      <p:graphicFrame>
        <p:nvGraphicFramePr>
          <p:cNvPr id="8" name="Table 7">
            <a:extLst>
              <a:ext uri="{FF2B5EF4-FFF2-40B4-BE49-F238E27FC236}">
                <a16:creationId xmlns:a16="http://schemas.microsoft.com/office/drawing/2014/main" id="{92E03195-4C3C-4BE8-90DC-7EAE22ABE843}"/>
              </a:ext>
            </a:extLst>
          </p:cNvPr>
          <p:cNvGraphicFramePr>
            <a:graphicFrameLocks noGrp="1"/>
          </p:cNvGraphicFramePr>
          <p:nvPr>
            <p:extLst>
              <p:ext uri="{D42A27DB-BD31-4B8C-83A1-F6EECF244321}">
                <p14:modId xmlns:p14="http://schemas.microsoft.com/office/powerpoint/2010/main" val="2689632038"/>
              </p:ext>
            </p:extLst>
          </p:nvPr>
        </p:nvGraphicFramePr>
        <p:xfrm>
          <a:off x="1524000" y="1397000"/>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$5,138,000</a:t>
                      </a:r>
                    </a:p>
                  </a:txBody>
                  <a:tcPr/>
                </a:tc>
                <a:tc>
                  <a:txBody>
                    <a:bodyPr/>
                    <a:lstStyle/>
                    <a:p>
                      <a:pPr algn="ctr"/>
                      <a:r>
                        <a:rPr lang="en-US" b="0" dirty="0"/>
                        <a:t>$6.258</a:t>
                      </a:r>
                    </a:p>
                  </a:txBody>
                  <a:tcPr/>
                </a:tc>
                <a:tc>
                  <a:txBody>
                    <a:bodyPr/>
                    <a:lstStyle/>
                    <a:p>
                      <a:pPr algn="ctr"/>
                      <a:r>
                        <a:rPr lang="en-US" b="0" dirty="0"/>
                        <a:t>$1.120</a:t>
                      </a:r>
                    </a:p>
                  </a:txBody>
                  <a:tcPr/>
                </a:tc>
                <a:extLst>
                  <a:ext uri="{0D108BD9-81ED-4DB2-BD59-A6C34878D82A}">
                    <a16:rowId xmlns:a16="http://schemas.microsoft.com/office/drawing/2014/main" val="1503762248"/>
                  </a:ext>
                </a:extLst>
              </a:tr>
            </a:tbl>
          </a:graphicData>
        </a:graphic>
      </p:graphicFrame>
      <p:sp>
        <p:nvSpPr>
          <p:cNvPr id="13" name="TextBox 12">
            <a:extLst>
              <a:ext uri="{FF2B5EF4-FFF2-40B4-BE49-F238E27FC236}">
                <a16:creationId xmlns:a16="http://schemas.microsoft.com/office/drawing/2014/main" id="{71606FB1-6550-40F5-9BC2-C612CD0C00F6}"/>
              </a:ext>
            </a:extLst>
          </p:cNvPr>
          <p:cNvSpPr txBox="1"/>
          <p:nvPr/>
        </p:nvSpPr>
        <p:spPr>
          <a:xfrm>
            <a:off x="758092" y="2711938"/>
            <a:ext cx="7909170" cy="2031325"/>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Strategy B1 will transfer $1.12 M in one-time, justice-connected AB 109 funds to Strategy D2</a:t>
            </a:r>
          </a:p>
          <a:p>
            <a:pPr marL="285750" indent="-285750">
              <a:buFont typeface="Arial" panose="020B0604020202020204" pitchFamily="34" charset="0"/>
              <a:buChar char="•"/>
            </a:pPr>
            <a:r>
              <a:rPr lang="en-US" dirty="0">
                <a:latin typeface="+mj-lt"/>
              </a:rPr>
              <a:t>Strategy D2 will transfer $1.12M in Measure H funding to Strategy B1</a:t>
            </a:r>
          </a:p>
          <a:p>
            <a:pPr marL="285750" indent="-285750">
              <a:buFont typeface="Arial" panose="020B0604020202020204" pitchFamily="34" charset="0"/>
              <a:buChar char="•"/>
            </a:pPr>
            <a:r>
              <a:rPr lang="en-US" dirty="0">
                <a:latin typeface="+mj-lt"/>
              </a:rPr>
              <a:t>No net change for either strategy</a:t>
            </a:r>
          </a:p>
          <a:p>
            <a:endParaRPr lang="en-US" dirty="0"/>
          </a:p>
        </p:txBody>
      </p:sp>
    </p:spTree>
    <p:extLst>
      <p:ext uri="{BB962C8B-B14F-4D97-AF65-F5344CB8AC3E}">
        <p14:creationId xmlns:p14="http://schemas.microsoft.com/office/powerpoint/2010/main" val="2951655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8" name="Table 7">
            <a:extLst>
              <a:ext uri="{FF2B5EF4-FFF2-40B4-BE49-F238E27FC236}">
                <a16:creationId xmlns:a16="http://schemas.microsoft.com/office/drawing/2014/main" id="{3AAC831E-1A93-4AEC-9D27-01E56B887EE1}"/>
              </a:ext>
            </a:extLst>
          </p:cNvPr>
          <p:cNvGraphicFramePr>
            <a:graphicFrameLocks noGrp="1"/>
          </p:cNvGraphicFramePr>
          <p:nvPr>
            <p:extLst>
              <p:ext uri="{D42A27DB-BD31-4B8C-83A1-F6EECF244321}">
                <p14:modId xmlns:p14="http://schemas.microsoft.com/office/powerpoint/2010/main" val="929921203"/>
              </p:ext>
            </p:extLst>
          </p:nvPr>
        </p:nvGraphicFramePr>
        <p:xfrm>
          <a:off x="344664" y="1498160"/>
          <a:ext cx="8448430" cy="4272280"/>
        </p:xfrm>
        <a:graphic>
          <a:graphicData uri="http://schemas.openxmlformats.org/drawingml/2006/table">
            <a:tbl>
              <a:tblPr firstRow="1" bandRow="1">
                <a:tableStyleId>{D27102A9-8310-4765-A935-A1911B00CA55}</a:tableStyleId>
              </a:tblPr>
              <a:tblGrid>
                <a:gridCol w="8448430">
                  <a:extLst>
                    <a:ext uri="{9D8B030D-6E8A-4147-A177-3AD203B41FA5}">
                      <a16:colId xmlns:a16="http://schemas.microsoft.com/office/drawing/2014/main" val="3803308267"/>
                    </a:ext>
                  </a:extLst>
                </a:gridCol>
              </a:tblGrid>
              <a:tr h="370840">
                <a:tc>
                  <a:txBody>
                    <a:bodyPr/>
                    <a:lstStyle/>
                    <a:p>
                      <a:r>
                        <a:rPr lang="en-US" dirty="0">
                          <a:latin typeface="+mj-lt"/>
                        </a:rPr>
                        <a:t>LEAD AGENCY: LAHSA / Department of Health Services (DHS)</a:t>
                      </a:r>
                    </a:p>
                  </a:txBody>
                  <a:tcPr/>
                </a:tc>
                <a:extLst>
                  <a:ext uri="{0D108BD9-81ED-4DB2-BD59-A6C34878D82A}">
                    <a16:rowId xmlns:a16="http://schemas.microsoft.com/office/drawing/2014/main" val="1142816889"/>
                  </a:ext>
                </a:extLst>
              </a:tr>
              <a:tr h="370840">
                <a:tc>
                  <a:txBody>
                    <a:bodyPr/>
                    <a:lstStyle/>
                    <a:p>
                      <a:r>
                        <a:rPr lang="en-US" dirty="0">
                          <a:latin typeface="+mj-lt"/>
                        </a:rPr>
                        <a:t>DESCRIPTION: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latin typeface="+mj-lt"/>
                          <a:ea typeface="+mn-ea"/>
                          <a:cs typeface="+mn-cs"/>
                        </a:rPr>
                        <a:t>Rapid re-housing is a</a:t>
                      </a:r>
                      <a:r>
                        <a:rPr lang="en-US" sz="1600" kern="1200" baseline="0" dirty="0">
                          <a:solidFill>
                            <a:schemeClr val="tx1"/>
                          </a:solidFill>
                          <a:latin typeface="+mj-lt"/>
                          <a:ea typeface="+mn-ea"/>
                          <a:cs typeface="+mn-cs"/>
                        </a:rPr>
                        <a:t> crisis intervention model designed to help individuals and families quickly exit homelessness and return to permanent housing. Rapid re-housing assistance is offered without preconditions </a:t>
                      </a:r>
                      <a:r>
                        <a:rPr lang="mr-IN" sz="1600" kern="1200" baseline="0" dirty="0">
                          <a:solidFill>
                            <a:schemeClr val="tx1"/>
                          </a:solidFill>
                          <a:latin typeface="+mj-lt"/>
                          <a:ea typeface="+mn-ea"/>
                          <a:cs typeface="+mn-cs"/>
                        </a:rPr>
                        <a:t>–</a:t>
                      </a:r>
                      <a:r>
                        <a:rPr lang="en-US" sz="1600" kern="1200" baseline="0" dirty="0">
                          <a:solidFill>
                            <a:schemeClr val="tx1"/>
                          </a:solidFill>
                          <a:latin typeface="+mj-lt"/>
                          <a:ea typeface="+mn-ea"/>
                          <a:cs typeface="+mn-cs"/>
                        </a:rPr>
                        <a:t> like employment, income, absence of criminal record, or sobriety </a:t>
                      </a:r>
                      <a:r>
                        <a:rPr lang="mr-IN" sz="1600" kern="1200" baseline="0" dirty="0">
                          <a:solidFill>
                            <a:schemeClr val="tx1"/>
                          </a:solidFill>
                          <a:latin typeface="+mj-lt"/>
                          <a:ea typeface="+mn-ea"/>
                          <a:cs typeface="+mn-cs"/>
                        </a:rPr>
                        <a:t>–</a:t>
                      </a:r>
                      <a:r>
                        <a:rPr lang="en-US" sz="1600" kern="1200" baseline="0" dirty="0">
                          <a:solidFill>
                            <a:schemeClr val="tx1"/>
                          </a:solidFill>
                          <a:latin typeface="+mj-lt"/>
                          <a:ea typeface="+mn-ea"/>
                          <a:cs typeface="+mn-cs"/>
                        </a:rPr>
                        <a:t> and the services provided are tailored to the unique needs of the household including time-limited </a:t>
                      </a:r>
                      <a:r>
                        <a:rPr lang="en-US" sz="1600" kern="1200" dirty="0">
                          <a:solidFill>
                            <a:schemeClr val="tx1"/>
                          </a:solidFill>
                          <a:latin typeface="+mj-lt"/>
                          <a:ea typeface="+mn-ea"/>
                          <a:cs typeface="+mn-cs"/>
                        </a:rPr>
                        <a:t>financial assistance, housing</a:t>
                      </a:r>
                      <a:r>
                        <a:rPr lang="en-US" sz="1600" kern="1200" baseline="0" dirty="0">
                          <a:solidFill>
                            <a:schemeClr val="tx1"/>
                          </a:solidFill>
                          <a:latin typeface="+mj-lt"/>
                          <a:ea typeface="+mn-ea"/>
                          <a:cs typeface="+mn-cs"/>
                        </a:rPr>
                        <a:t> location, and case management. </a:t>
                      </a:r>
                    </a:p>
                    <a:p>
                      <a:endParaRPr lang="en-US" sz="1600" dirty="0">
                        <a:latin typeface="+mj-lt"/>
                      </a:endParaRPr>
                    </a:p>
                  </a:txBody>
                  <a:tcPr/>
                </a:tc>
                <a:extLst>
                  <a:ext uri="{0D108BD9-81ED-4DB2-BD59-A6C34878D82A}">
                    <a16:rowId xmlns:a16="http://schemas.microsoft.com/office/drawing/2014/main" val="3734265956"/>
                  </a:ext>
                </a:extLst>
              </a:tr>
              <a:tr h="370840">
                <a:tc>
                  <a:txBody>
                    <a:bodyPr/>
                    <a:lstStyle/>
                    <a:p>
                      <a:pPr marL="0" indent="0">
                        <a:buFont typeface="Arial" panose="020B0604020202020204" pitchFamily="34" charset="0"/>
                        <a:buNone/>
                      </a:pPr>
                      <a:r>
                        <a:rPr lang="en-US" dirty="0">
                          <a:latin typeface="+mj-lt"/>
                        </a:rPr>
                        <a:t>STATUS:</a:t>
                      </a:r>
                    </a:p>
                    <a:p>
                      <a:pPr marL="285750" indent="-285750">
                        <a:buFont typeface="Wingdings" panose="05000000000000000000" pitchFamily="2" charset="2"/>
                        <a:buChar char="§"/>
                      </a:pPr>
                      <a:r>
                        <a:rPr lang="en-US" sz="1600" dirty="0">
                          <a:latin typeface="+mj-lt"/>
                        </a:rPr>
                        <a:t>A total of 6,114 individuals and families were newly enrolled from July – December 2017. 982 exited to a permanent housing destination.</a:t>
                      </a:r>
                    </a:p>
                    <a:p>
                      <a:pPr marL="285750" indent="-285750">
                        <a:buFont typeface="Wingdings" panose="05000000000000000000" pitchFamily="2" charset="2"/>
                        <a:buChar char="§"/>
                      </a:pPr>
                      <a:r>
                        <a:rPr lang="en-US" sz="1600" dirty="0">
                          <a:latin typeface="+mj-lt"/>
                        </a:rPr>
                        <a:t>LAHSA projects that a total of 15,664 individuals and families will be newly enrolled in FY 18-19</a:t>
                      </a:r>
                    </a:p>
                    <a:p>
                      <a:pPr marL="285750" indent="-285750">
                        <a:buFont typeface="Wingdings" panose="05000000000000000000" pitchFamily="2" charset="2"/>
                        <a:buChar char="§"/>
                      </a:pPr>
                      <a:r>
                        <a:rPr lang="en-US" sz="1600" dirty="0">
                          <a:latin typeface="+mj-lt"/>
                        </a:rPr>
                        <a:t>DV Rapid Rehousing pilot program began in January 2018</a:t>
                      </a:r>
                    </a:p>
                    <a:p>
                      <a:pPr marL="285750" indent="-285750">
                        <a:buFont typeface="Wingdings" panose="05000000000000000000" pitchFamily="2" charset="2"/>
                        <a:buChar char="§"/>
                      </a:pPr>
                      <a:r>
                        <a:rPr lang="en-US" sz="1600" dirty="0">
                          <a:latin typeface="+mj-lt"/>
                        </a:rPr>
                        <a:t>LAHSA will release a RFP in Spring 2018 to create a shallow subsidy program for low-income rapid rehousing clients who remain severely rent burdened</a:t>
                      </a:r>
                    </a:p>
                    <a:p>
                      <a:pPr marL="0" indent="0">
                        <a:buFont typeface="Wingdings" panose="05000000000000000000" pitchFamily="2" charset="2"/>
                        <a:buNone/>
                      </a:pPr>
                      <a:endParaRPr lang="en-US" sz="1600" dirty="0">
                        <a:latin typeface="+mj-lt"/>
                      </a:endParaRPr>
                    </a:p>
                  </a:txBody>
                  <a:tcPr/>
                </a:tc>
                <a:extLst>
                  <a:ext uri="{0D108BD9-81ED-4DB2-BD59-A6C34878D82A}">
                    <a16:rowId xmlns:a16="http://schemas.microsoft.com/office/drawing/2014/main" val="1667369101"/>
                  </a:ext>
                </a:extLst>
              </a:tr>
            </a:tbl>
          </a:graphicData>
        </a:graphic>
      </p:graphicFrame>
      <p:sp>
        <p:nvSpPr>
          <p:cNvPr id="10" name="Title 1">
            <a:extLst>
              <a:ext uri="{FF2B5EF4-FFF2-40B4-BE49-F238E27FC236}">
                <a16:creationId xmlns:a16="http://schemas.microsoft.com/office/drawing/2014/main" id="{4ADB0431-A78B-42FE-B435-6B1D92710C51}"/>
              </a:ext>
            </a:extLst>
          </p:cNvPr>
          <p:cNvSpPr txBox="1">
            <a:spLocks/>
          </p:cNvSpPr>
          <p:nvPr/>
        </p:nvSpPr>
        <p:spPr>
          <a:xfrm>
            <a:off x="1164414" y="318117"/>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B3: Expand Rapid Rehousing</a:t>
            </a:r>
          </a:p>
        </p:txBody>
      </p:sp>
    </p:spTree>
    <p:extLst>
      <p:ext uri="{BB962C8B-B14F-4D97-AF65-F5344CB8AC3E}">
        <p14:creationId xmlns:p14="http://schemas.microsoft.com/office/powerpoint/2010/main" val="3542962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10" name="Title 1">
            <a:extLst>
              <a:ext uri="{FF2B5EF4-FFF2-40B4-BE49-F238E27FC236}">
                <a16:creationId xmlns:a16="http://schemas.microsoft.com/office/drawing/2014/main" id="{A6A8D929-FE07-4B85-B408-1EAA990B1F8A}"/>
              </a:ext>
            </a:extLst>
          </p:cNvPr>
          <p:cNvSpPr txBox="1">
            <a:spLocks/>
          </p:cNvSpPr>
          <p:nvPr/>
        </p:nvSpPr>
        <p:spPr>
          <a:xfrm>
            <a:off x="1164414" y="318117"/>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B3: Expand Rapid Rehousing</a:t>
            </a:r>
          </a:p>
        </p:txBody>
      </p:sp>
      <p:graphicFrame>
        <p:nvGraphicFramePr>
          <p:cNvPr id="13" name="Table 12">
            <a:extLst>
              <a:ext uri="{FF2B5EF4-FFF2-40B4-BE49-F238E27FC236}">
                <a16:creationId xmlns:a16="http://schemas.microsoft.com/office/drawing/2014/main" id="{E1347CC1-EEF4-495A-BDE0-EBC53DB7AAD8}"/>
              </a:ext>
            </a:extLst>
          </p:cNvPr>
          <p:cNvGraphicFramePr>
            <a:graphicFrameLocks noGrp="1"/>
          </p:cNvGraphicFramePr>
          <p:nvPr>
            <p:extLst>
              <p:ext uri="{D42A27DB-BD31-4B8C-83A1-F6EECF244321}">
                <p14:modId xmlns:p14="http://schemas.microsoft.com/office/powerpoint/2010/main" val="1795684231"/>
              </p:ext>
            </p:extLst>
          </p:nvPr>
        </p:nvGraphicFramePr>
        <p:xfrm>
          <a:off x="1524000" y="1397000"/>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$73,000,000</a:t>
                      </a:r>
                    </a:p>
                  </a:txBody>
                  <a:tcPr/>
                </a:tc>
                <a:tc>
                  <a:txBody>
                    <a:bodyPr/>
                    <a:lstStyle/>
                    <a:p>
                      <a:pPr algn="ctr"/>
                      <a:r>
                        <a:rPr lang="en-US" b="0" dirty="0"/>
                        <a:t>$73,000,000</a:t>
                      </a:r>
                    </a:p>
                  </a:txBody>
                  <a:tcPr/>
                </a:tc>
                <a:tc>
                  <a:txBody>
                    <a:bodyPr/>
                    <a:lstStyle/>
                    <a:p>
                      <a:pPr algn="ctr"/>
                      <a:r>
                        <a:rPr lang="en-US" b="0" dirty="0"/>
                        <a:t>$0</a:t>
                      </a:r>
                    </a:p>
                  </a:txBody>
                  <a:tcPr/>
                </a:tc>
                <a:extLst>
                  <a:ext uri="{0D108BD9-81ED-4DB2-BD59-A6C34878D82A}">
                    <a16:rowId xmlns:a16="http://schemas.microsoft.com/office/drawing/2014/main" val="1503762248"/>
                  </a:ext>
                </a:extLst>
              </a:tr>
            </a:tbl>
          </a:graphicData>
        </a:graphic>
      </p:graphicFrame>
      <p:sp>
        <p:nvSpPr>
          <p:cNvPr id="19" name="TextBox 18">
            <a:extLst>
              <a:ext uri="{FF2B5EF4-FFF2-40B4-BE49-F238E27FC236}">
                <a16:creationId xmlns:a16="http://schemas.microsoft.com/office/drawing/2014/main" id="{34402CD6-97FA-4AF8-9188-FC6870B885C1}"/>
              </a:ext>
            </a:extLst>
          </p:cNvPr>
          <p:cNvSpPr txBox="1"/>
          <p:nvPr/>
        </p:nvSpPr>
        <p:spPr>
          <a:xfrm>
            <a:off x="758092" y="2711938"/>
            <a:ext cx="7909170" cy="2585323"/>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This funding level will sustain the current program, enable additional federal Continuum of Care funding to be shifted from Rapid Rehousing to Permanent Supportive Housing, and support implementation of a shallow subsidy program. </a:t>
            </a:r>
          </a:p>
          <a:p>
            <a:pPr marL="285750" indent="-285750">
              <a:buFont typeface="Arial" panose="020B0604020202020204" pitchFamily="34" charset="0"/>
              <a:buChar char="•"/>
            </a:pPr>
            <a:r>
              <a:rPr lang="en-US" dirty="0">
                <a:latin typeface="+mj-lt"/>
              </a:rPr>
              <a:t>This strategy will fund interim housing in FY 18-19 for 752 families and individuals enrolled in a rapid rehousing program and awaiting placement in permanent housing.</a:t>
            </a:r>
          </a:p>
          <a:p>
            <a:endParaRPr lang="en-US" dirty="0"/>
          </a:p>
        </p:txBody>
      </p:sp>
    </p:spTree>
    <p:extLst>
      <p:ext uri="{BB962C8B-B14F-4D97-AF65-F5344CB8AC3E}">
        <p14:creationId xmlns:p14="http://schemas.microsoft.com/office/powerpoint/2010/main" val="1717065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BBE4E338-7E52-409E-96D7-76E02AAA2AA4}"/>
              </a:ext>
            </a:extLst>
          </p:cNvPr>
          <p:cNvSpPr txBox="1">
            <a:spLocks/>
          </p:cNvSpPr>
          <p:nvPr/>
        </p:nvSpPr>
        <p:spPr>
          <a:xfrm>
            <a:off x="1164414" y="208705"/>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B4: Facilitate Utilization of Federal Housing Subsidies</a:t>
            </a:r>
          </a:p>
        </p:txBody>
      </p:sp>
      <p:graphicFrame>
        <p:nvGraphicFramePr>
          <p:cNvPr id="10" name="Table 9">
            <a:extLst>
              <a:ext uri="{FF2B5EF4-FFF2-40B4-BE49-F238E27FC236}">
                <a16:creationId xmlns:a16="http://schemas.microsoft.com/office/drawing/2014/main" id="{D6F9701A-0B5E-43DF-8A99-36B1AA85B623}"/>
              </a:ext>
            </a:extLst>
          </p:cNvPr>
          <p:cNvGraphicFramePr>
            <a:graphicFrameLocks noGrp="1"/>
          </p:cNvGraphicFramePr>
          <p:nvPr>
            <p:extLst>
              <p:ext uri="{D42A27DB-BD31-4B8C-83A1-F6EECF244321}">
                <p14:modId xmlns:p14="http://schemas.microsoft.com/office/powerpoint/2010/main" val="3738421054"/>
              </p:ext>
            </p:extLst>
          </p:nvPr>
        </p:nvGraphicFramePr>
        <p:xfrm>
          <a:off x="344664" y="1498160"/>
          <a:ext cx="8448430" cy="4028440"/>
        </p:xfrm>
        <a:graphic>
          <a:graphicData uri="http://schemas.openxmlformats.org/drawingml/2006/table">
            <a:tbl>
              <a:tblPr firstRow="1" bandRow="1">
                <a:tableStyleId>{D27102A9-8310-4765-A935-A1911B00CA55}</a:tableStyleId>
              </a:tblPr>
              <a:tblGrid>
                <a:gridCol w="8448430">
                  <a:extLst>
                    <a:ext uri="{9D8B030D-6E8A-4147-A177-3AD203B41FA5}">
                      <a16:colId xmlns:a16="http://schemas.microsoft.com/office/drawing/2014/main" val="3803308267"/>
                    </a:ext>
                  </a:extLst>
                </a:gridCol>
              </a:tblGrid>
              <a:tr h="370840">
                <a:tc>
                  <a:txBody>
                    <a:bodyPr/>
                    <a:lstStyle/>
                    <a:p>
                      <a:r>
                        <a:rPr lang="en-US" dirty="0">
                          <a:latin typeface="+mj-lt"/>
                        </a:rPr>
                        <a:t>LEAD AGENCY: Housing Authority of the County of Los Angeles (</a:t>
                      </a:r>
                      <a:r>
                        <a:rPr lang="en-US" dirty="0" err="1">
                          <a:latin typeface="+mj-lt"/>
                        </a:rPr>
                        <a:t>HACoLA</a:t>
                      </a:r>
                      <a:r>
                        <a:rPr lang="en-US" dirty="0">
                          <a:latin typeface="+mj-lt"/>
                        </a:rPr>
                        <a:t>)</a:t>
                      </a:r>
                    </a:p>
                  </a:txBody>
                  <a:tcPr/>
                </a:tc>
                <a:extLst>
                  <a:ext uri="{0D108BD9-81ED-4DB2-BD59-A6C34878D82A}">
                    <a16:rowId xmlns:a16="http://schemas.microsoft.com/office/drawing/2014/main" val="1142816889"/>
                  </a:ext>
                </a:extLst>
              </a:tr>
              <a:tr h="370840">
                <a:tc>
                  <a:txBody>
                    <a:bodyPr/>
                    <a:lstStyle/>
                    <a:p>
                      <a:r>
                        <a:rPr lang="en-US" dirty="0">
                          <a:latin typeface="+mj-lt"/>
                        </a:rPr>
                        <a:t>DESCRIPTION: </a:t>
                      </a:r>
                    </a:p>
                    <a:p>
                      <a:r>
                        <a:rPr lang="en-US" sz="1600" dirty="0">
                          <a:latin typeface="+mj-lt"/>
                        </a:rPr>
                        <a:t>The Homeless Incentive Program (HIP) encourages landlord acceptance of subsidized tenants with a Housing and Urban Development (HUD) voucher issued by </a:t>
                      </a:r>
                      <a:r>
                        <a:rPr lang="en-US" sz="1600" dirty="0" err="1">
                          <a:latin typeface="+mj-lt"/>
                        </a:rPr>
                        <a:t>HACoLA</a:t>
                      </a:r>
                      <a:r>
                        <a:rPr lang="en-US" sz="1600" dirty="0">
                          <a:latin typeface="+mj-lt"/>
                        </a:rPr>
                        <a:t>. </a:t>
                      </a:r>
                    </a:p>
                    <a:p>
                      <a:endParaRPr lang="en-US" sz="1600" dirty="0">
                        <a:latin typeface="+mj-lt"/>
                      </a:endParaRPr>
                    </a:p>
                    <a:p>
                      <a:r>
                        <a:rPr lang="en-US" sz="1600" dirty="0">
                          <a:latin typeface="+mj-lt"/>
                        </a:rPr>
                        <a:t>HIP provides the following services:</a:t>
                      </a:r>
                    </a:p>
                    <a:p>
                      <a:pPr marL="285750" indent="-285750">
                        <a:buFont typeface="Arial" panose="020B0604020202020204" pitchFamily="34" charset="0"/>
                        <a:buChar char="•"/>
                      </a:pPr>
                      <a:r>
                        <a:rPr lang="en-US" sz="1600" dirty="0">
                          <a:latin typeface="+mj-lt"/>
                        </a:rPr>
                        <a:t>Damage Mitigation / Property Compliance Fund</a:t>
                      </a:r>
                    </a:p>
                    <a:p>
                      <a:pPr marL="285750" indent="-285750">
                        <a:buFont typeface="Arial" panose="020B0604020202020204" pitchFamily="34" charset="0"/>
                        <a:buChar char="•"/>
                      </a:pPr>
                      <a:r>
                        <a:rPr lang="en-US" sz="1600" dirty="0">
                          <a:latin typeface="+mj-lt"/>
                        </a:rPr>
                        <a:t>Vacancy payments to hold units</a:t>
                      </a:r>
                    </a:p>
                    <a:p>
                      <a:pPr marL="285750" indent="-285750">
                        <a:buFont typeface="Arial" panose="020B0604020202020204" pitchFamily="34" charset="0"/>
                        <a:buChar char="•"/>
                      </a:pPr>
                      <a:r>
                        <a:rPr lang="en-US" sz="1600" dirty="0">
                          <a:latin typeface="+mj-lt"/>
                        </a:rPr>
                        <a:t>Security deposit assistance </a:t>
                      </a:r>
                    </a:p>
                    <a:p>
                      <a:pPr marL="285750" indent="-285750">
                        <a:buFont typeface="Arial" panose="020B0604020202020204" pitchFamily="34" charset="0"/>
                        <a:buChar char="•"/>
                      </a:pPr>
                      <a:r>
                        <a:rPr lang="en-US" sz="1600" dirty="0">
                          <a:latin typeface="+mj-lt"/>
                        </a:rPr>
                        <a:t>Housing counseling and retention services</a:t>
                      </a:r>
                    </a:p>
                    <a:p>
                      <a:pPr marL="0" indent="0">
                        <a:buFont typeface="Arial" panose="020B0604020202020204" pitchFamily="34" charset="0"/>
                        <a:buNone/>
                      </a:pPr>
                      <a:endParaRPr lang="en-US" sz="1600" dirty="0">
                        <a:latin typeface="+mj-lt"/>
                      </a:endParaRPr>
                    </a:p>
                  </a:txBody>
                  <a:tcPr/>
                </a:tc>
                <a:extLst>
                  <a:ext uri="{0D108BD9-81ED-4DB2-BD59-A6C34878D82A}">
                    <a16:rowId xmlns:a16="http://schemas.microsoft.com/office/drawing/2014/main" val="3734265956"/>
                  </a:ext>
                </a:extLst>
              </a:tr>
              <a:tr h="370840">
                <a:tc>
                  <a:txBody>
                    <a:bodyPr/>
                    <a:lstStyle/>
                    <a:p>
                      <a:pPr marL="0" indent="0">
                        <a:buFont typeface="Arial" panose="020B0604020202020204" pitchFamily="34" charset="0"/>
                        <a:buNone/>
                      </a:pPr>
                      <a:r>
                        <a:rPr lang="en-US" dirty="0">
                          <a:latin typeface="+mj-lt"/>
                        </a:rPr>
                        <a:t>STATUS:</a:t>
                      </a:r>
                    </a:p>
                    <a:p>
                      <a:pPr marL="285750" indent="-285750">
                        <a:buFont typeface="Wingdings" panose="05000000000000000000" pitchFamily="2" charset="2"/>
                        <a:buChar char="§"/>
                      </a:pPr>
                      <a:r>
                        <a:rPr lang="en-US" sz="1600" dirty="0">
                          <a:latin typeface="+mj-lt"/>
                        </a:rPr>
                        <a:t>On average, 98 households were served quarterly from July - December 2017</a:t>
                      </a:r>
                    </a:p>
                    <a:p>
                      <a:pPr marL="285750" indent="-285750">
                        <a:buFont typeface="Wingdings" panose="05000000000000000000" pitchFamily="2" charset="2"/>
                        <a:buChar char="§"/>
                      </a:pPr>
                      <a:r>
                        <a:rPr lang="en-US" sz="1600" dirty="0">
                          <a:latin typeface="+mj-lt"/>
                        </a:rPr>
                        <a:t>A total of 514 households are projected to be newly enrolled quarterly during FY 18-19.</a:t>
                      </a:r>
                    </a:p>
                    <a:p>
                      <a:pPr marL="285750" indent="-285750">
                        <a:buFont typeface="Wingdings" panose="05000000000000000000" pitchFamily="2" charset="2"/>
                        <a:buChar char="§"/>
                      </a:pPr>
                      <a:r>
                        <a:rPr lang="en-US" sz="1600" b="0" dirty="0">
                          <a:latin typeface="+mj-lt"/>
                        </a:rPr>
                        <a:t>Projected</a:t>
                      </a:r>
                      <a:r>
                        <a:rPr lang="en-US" sz="1600" b="0" baseline="0" dirty="0">
                          <a:latin typeface="+mj-lt"/>
                        </a:rPr>
                        <a:t> increase</a:t>
                      </a:r>
                      <a:r>
                        <a:rPr lang="en-US" sz="1600" b="0" dirty="0">
                          <a:latin typeface="+mj-lt"/>
                        </a:rPr>
                        <a:t> due to participation by housing authorities other than </a:t>
                      </a:r>
                      <a:r>
                        <a:rPr lang="en-US" sz="1600" b="0" dirty="0" err="1">
                          <a:latin typeface="+mj-lt"/>
                        </a:rPr>
                        <a:t>HACoLA</a:t>
                      </a:r>
                      <a:r>
                        <a:rPr lang="en-US" sz="1600" b="0" dirty="0">
                          <a:latin typeface="+mj-lt"/>
                        </a:rPr>
                        <a:t>.</a:t>
                      </a:r>
                    </a:p>
                  </a:txBody>
                  <a:tcPr/>
                </a:tc>
                <a:extLst>
                  <a:ext uri="{0D108BD9-81ED-4DB2-BD59-A6C34878D82A}">
                    <a16:rowId xmlns:a16="http://schemas.microsoft.com/office/drawing/2014/main" val="1667369101"/>
                  </a:ext>
                </a:extLst>
              </a:tr>
            </a:tbl>
          </a:graphicData>
        </a:graphic>
      </p:graphicFrame>
    </p:spTree>
    <p:extLst>
      <p:ext uri="{BB962C8B-B14F-4D97-AF65-F5344CB8AC3E}">
        <p14:creationId xmlns:p14="http://schemas.microsoft.com/office/powerpoint/2010/main" val="230959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BBE4E338-7E52-409E-96D7-76E02AAA2AA4}"/>
              </a:ext>
            </a:extLst>
          </p:cNvPr>
          <p:cNvSpPr txBox="1">
            <a:spLocks/>
          </p:cNvSpPr>
          <p:nvPr/>
        </p:nvSpPr>
        <p:spPr>
          <a:xfrm>
            <a:off x="1164414" y="200889"/>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B4: Facilitate Utilization of Federal Housing Subsidies</a:t>
            </a:r>
          </a:p>
        </p:txBody>
      </p:sp>
      <p:graphicFrame>
        <p:nvGraphicFramePr>
          <p:cNvPr id="13" name="Table 12">
            <a:extLst>
              <a:ext uri="{FF2B5EF4-FFF2-40B4-BE49-F238E27FC236}">
                <a16:creationId xmlns:a16="http://schemas.microsoft.com/office/drawing/2014/main" id="{BEE8D1A5-33C2-4FF7-8808-9DA16205C72D}"/>
              </a:ext>
            </a:extLst>
          </p:cNvPr>
          <p:cNvGraphicFramePr>
            <a:graphicFrameLocks noGrp="1"/>
          </p:cNvGraphicFramePr>
          <p:nvPr>
            <p:extLst>
              <p:ext uri="{D42A27DB-BD31-4B8C-83A1-F6EECF244321}">
                <p14:modId xmlns:p14="http://schemas.microsoft.com/office/powerpoint/2010/main" val="987534625"/>
              </p:ext>
            </p:extLst>
          </p:nvPr>
        </p:nvGraphicFramePr>
        <p:xfrm>
          <a:off x="1524000" y="1397000"/>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$7,190,000</a:t>
                      </a:r>
                    </a:p>
                  </a:txBody>
                  <a:tcPr/>
                </a:tc>
                <a:tc>
                  <a:txBody>
                    <a:bodyPr/>
                    <a:lstStyle/>
                    <a:p>
                      <a:pPr algn="ctr"/>
                      <a:r>
                        <a:rPr lang="en-US" b="0" dirty="0"/>
                        <a:t>$9,097,140</a:t>
                      </a:r>
                    </a:p>
                  </a:txBody>
                  <a:tcPr/>
                </a:tc>
                <a:tc>
                  <a:txBody>
                    <a:bodyPr/>
                    <a:lstStyle/>
                    <a:p>
                      <a:pPr algn="ctr"/>
                      <a:r>
                        <a:rPr lang="en-US" b="0" dirty="0"/>
                        <a:t>$1,907,140</a:t>
                      </a:r>
                    </a:p>
                  </a:txBody>
                  <a:tcPr/>
                </a:tc>
                <a:extLst>
                  <a:ext uri="{0D108BD9-81ED-4DB2-BD59-A6C34878D82A}">
                    <a16:rowId xmlns:a16="http://schemas.microsoft.com/office/drawing/2014/main" val="1503762248"/>
                  </a:ext>
                </a:extLst>
              </a:tr>
            </a:tbl>
          </a:graphicData>
        </a:graphic>
      </p:graphicFrame>
      <p:sp>
        <p:nvSpPr>
          <p:cNvPr id="16" name="TextBox 15">
            <a:extLst>
              <a:ext uri="{FF2B5EF4-FFF2-40B4-BE49-F238E27FC236}">
                <a16:creationId xmlns:a16="http://schemas.microsoft.com/office/drawing/2014/main" id="{677CDE0E-E398-4BFA-9885-4C79B0C24C58}"/>
              </a:ext>
            </a:extLst>
          </p:cNvPr>
          <p:cNvSpPr txBox="1"/>
          <p:nvPr/>
        </p:nvSpPr>
        <p:spPr>
          <a:xfrm>
            <a:off x="758092" y="2711938"/>
            <a:ext cx="7909170" cy="2000548"/>
          </a:xfrm>
          <a:prstGeom prst="rect">
            <a:avLst/>
          </a:prstGeom>
          <a:noFill/>
        </p:spPr>
        <p:txBody>
          <a:bodyPr wrap="square" rtlCol="0">
            <a:spAutoFit/>
          </a:bodyPr>
          <a:lstStyle/>
          <a:p>
            <a:r>
              <a:rPr lang="en-US" b="1" i="1" dirty="0">
                <a:latin typeface="+mj-lt"/>
              </a:rPr>
              <a:t>Justification</a:t>
            </a:r>
          </a:p>
          <a:p>
            <a:endParaRPr lang="en-US" sz="1600" dirty="0">
              <a:latin typeface="+mj-lt"/>
            </a:endParaRPr>
          </a:p>
          <a:p>
            <a:pPr marL="285750" indent="-285750">
              <a:buFont typeface="Arial" panose="020B0604020202020204" pitchFamily="34" charset="0"/>
              <a:buChar char="•"/>
            </a:pPr>
            <a:r>
              <a:rPr lang="en-US" dirty="0">
                <a:latin typeface="+mj-lt"/>
              </a:rPr>
              <a:t>When FY 18-19 funding recommendations were tentatively approved, per unit allocation was calculated at $3,500</a:t>
            </a:r>
          </a:p>
          <a:p>
            <a:pPr marL="285750" indent="-285750">
              <a:buFont typeface="Arial" panose="020B0604020202020204" pitchFamily="34" charset="0"/>
              <a:buChar char="•"/>
            </a:pPr>
            <a:r>
              <a:rPr lang="en-US" dirty="0">
                <a:latin typeface="+mj-lt"/>
              </a:rPr>
              <a:t>Based on actual average expenditures per unit, $3,700 per unit is more appropriate</a:t>
            </a:r>
          </a:p>
          <a:p>
            <a:pPr marL="285750" indent="-285750">
              <a:buFont typeface="Arial" panose="020B0604020202020204" pitchFamily="34" charset="0"/>
              <a:buChar char="•"/>
            </a:pPr>
            <a:r>
              <a:rPr lang="en-US" dirty="0">
                <a:latin typeface="+mj-lt"/>
              </a:rPr>
              <a:t>Tentatively approved funding level did not include administrative expenses</a:t>
            </a:r>
          </a:p>
        </p:txBody>
      </p:sp>
    </p:spTree>
    <p:extLst>
      <p:ext uri="{BB962C8B-B14F-4D97-AF65-F5344CB8AC3E}">
        <p14:creationId xmlns:p14="http://schemas.microsoft.com/office/powerpoint/2010/main" val="3428760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8" name="Table 7">
            <a:extLst>
              <a:ext uri="{FF2B5EF4-FFF2-40B4-BE49-F238E27FC236}">
                <a16:creationId xmlns:a16="http://schemas.microsoft.com/office/drawing/2014/main" id="{3AAC831E-1A93-4AEC-9D27-01E56B887EE1}"/>
              </a:ext>
            </a:extLst>
          </p:cNvPr>
          <p:cNvGraphicFramePr>
            <a:graphicFrameLocks noGrp="1"/>
          </p:cNvGraphicFramePr>
          <p:nvPr>
            <p:extLst>
              <p:ext uri="{D42A27DB-BD31-4B8C-83A1-F6EECF244321}">
                <p14:modId xmlns:p14="http://schemas.microsoft.com/office/powerpoint/2010/main" val="1552816354"/>
              </p:ext>
            </p:extLst>
          </p:nvPr>
        </p:nvGraphicFramePr>
        <p:xfrm>
          <a:off x="344664" y="1498160"/>
          <a:ext cx="8448430" cy="3352800"/>
        </p:xfrm>
        <a:graphic>
          <a:graphicData uri="http://schemas.openxmlformats.org/drawingml/2006/table">
            <a:tbl>
              <a:tblPr firstRow="1" bandRow="1">
                <a:tableStyleId>{D27102A9-8310-4765-A935-A1911B00CA55}</a:tableStyleId>
              </a:tblPr>
              <a:tblGrid>
                <a:gridCol w="8448430">
                  <a:extLst>
                    <a:ext uri="{9D8B030D-6E8A-4147-A177-3AD203B41FA5}">
                      <a16:colId xmlns:a16="http://schemas.microsoft.com/office/drawing/2014/main" val="3803308267"/>
                    </a:ext>
                  </a:extLst>
                </a:gridCol>
              </a:tblGrid>
              <a:tr h="370840">
                <a:tc>
                  <a:txBody>
                    <a:bodyPr/>
                    <a:lstStyle/>
                    <a:p>
                      <a:r>
                        <a:rPr lang="en-US" dirty="0">
                          <a:latin typeface="+mj-lt"/>
                        </a:rPr>
                        <a:t>LEAD AGENCY: Department of Children &amp; Family Services (DCFS)</a:t>
                      </a:r>
                    </a:p>
                    <a:p>
                      <a:r>
                        <a:rPr lang="en-US" dirty="0">
                          <a:latin typeface="+mj-lt"/>
                        </a:rPr>
                        <a:t>                           Community Development Commission (CDC)</a:t>
                      </a:r>
                    </a:p>
                  </a:txBody>
                  <a:tcPr/>
                </a:tc>
                <a:extLst>
                  <a:ext uri="{0D108BD9-81ED-4DB2-BD59-A6C34878D82A}">
                    <a16:rowId xmlns:a16="http://schemas.microsoft.com/office/drawing/2014/main" val="1142816889"/>
                  </a:ext>
                </a:extLst>
              </a:tr>
              <a:tr h="370840">
                <a:tc>
                  <a:txBody>
                    <a:bodyPr/>
                    <a:lstStyle/>
                    <a:p>
                      <a:r>
                        <a:rPr lang="en-US" dirty="0">
                          <a:latin typeface="+mj-lt"/>
                        </a:rPr>
                        <a:t>DESCRIPTION: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mj-lt"/>
                        </a:rPr>
                        <a:t>This strategy provides rapid re-housing and case management to families in the child welfare system where parental homelessness is the sole barrier to the return of their child(</a:t>
                      </a:r>
                      <a:r>
                        <a:rPr lang="en-US" sz="1600" dirty="0" err="1">
                          <a:latin typeface="+mj-lt"/>
                        </a:rPr>
                        <a:t>ren</a:t>
                      </a:r>
                      <a:r>
                        <a:rPr lang="en-US" sz="1600" dirty="0">
                          <a:latin typeface="+mj-lt"/>
                        </a:rPr>
                        <a:t>). A significant number of children in out-of-home placements can be reunited with their parents, if their parents are able to obtain and sustain suitable housing.</a:t>
                      </a:r>
                    </a:p>
                    <a:p>
                      <a:endParaRPr lang="en-US" sz="1600" dirty="0">
                        <a:latin typeface="+mj-lt"/>
                      </a:endParaRPr>
                    </a:p>
                  </a:txBody>
                  <a:tcPr/>
                </a:tc>
                <a:extLst>
                  <a:ext uri="{0D108BD9-81ED-4DB2-BD59-A6C34878D82A}">
                    <a16:rowId xmlns:a16="http://schemas.microsoft.com/office/drawing/2014/main" val="3734265956"/>
                  </a:ext>
                </a:extLst>
              </a:tr>
              <a:tr h="370840">
                <a:tc>
                  <a:txBody>
                    <a:bodyPr/>
                    <a:lstStyle/>
                    <a:p>
                      <a:pPr marL="0" indent="0">
                        <a:buFont typeface="Arial" panose="020B0604020202020204" pitchFamily="34" charset="0"/>
                        <a:buNone/>
                      </a:pPr>
                      <a:endParaRPr lang="en-US" dirty="0">
                        <a:latin typeface="+mj-lt"/>
                      </a:endParaRPr>
                    </a:p>
                    <a:p>
                      <a:pPr marL="0" indent="0">
                        <a:buFont typeface="Arial" panose="020B0604020202020204" pitchFamily="34" charset="0"/>
                        <a:buNone/>
                      </a:pPr>
                      <a:r>
                        <a:rPr lang="en-US" dirty="0">
                          <a:latin typeface="+mj-lt"/>
                        </a:rPr>
                        <a:t>STATUS:</a:t>
                      </a:r>
                    </a:p>
                    <a:p>
                      <a:pPr marL="285750" indent="-285750">
                        <a:buFont typeface="Wingdings" panose="05000000000000000000" pitchFamily="2" charset="2"/>
                        <a:buChar char="§"/>
                      </a:pPr>
                      <a:r>
                        <a:rPr lang="en-US" sz="1600" dirty="0">
                          <a:latin typeface="+mj-lt"/>
                        </a:rPr>
                        <a:t>80 families were newly enrolled from July – December 2017</a:t>
                      </a:r>
                    </a:p>
                    <a:p>
                      <a:pPr marL="285750" indent="-285750">
                        <a:buFont typeface="Wingdings" panose="05000000000000000000" pitchFamily="2" charset="2"/>
                        <a:buChar char="§"/>
                      </a:pPr>
                      <a:r>
                        <a:rPr lang="en-US" sz="1600" dirty="0">
                          <a:latin typeface="+mj-lt"/>
                        </a:rPr>
                        <a:t>75-100 families are projected to be newly enrolled in each quarter of FY 18-19</a:t>
                      </a:r>
                    </a:p>
                  </a:txBody>
                  <a:tcPr/>
                </a:tc>
                <a:extLst>
                  <a:ext uri="{0D108BD9-81ED-4DB2-BD59-A6C34878D82A}">
                    <a16:rowId xmlns:a16="http://schemas.microsoft.com/office/drawing/2014/main" val="1667369101"/>
                  </a:ext>
                </a:extLst>
              </a:tr>
            </a:tbl>
          </a:graphicData>
        </a:graphic>
      </p:graphicFrame>
      <p:sp>
        <p:nvSpPr>
          <p:cNvPr id="10" name="Title 1">
            <a:extLst>
              <a:ext uri="{FF2B5EF4-FFF2-40B4-BE49-F238E27FC236}">
                <a16:creationId xmlns:a16="http://schemas.microsoft.com/office/drawing/2014/main" id="{4ADB0431-A78B-42FE-B435-6B1D92710C51}"/>
              </a:ext>
            </a:extLst>
          </p:cNvPr>
          <p:cNvSpPr txBox="1">
            <a:spLocks/>
          </p:cNvSpPr>
          <p:nvPr/>
        </p:nvSpPr>
        <p:spPr>
          <a:xfrm>
            <a:off x="1164414" y="318117"/>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B6: Family Reunification Housing Subsidies</a:t>
            </a:r>
          </a:p>
        </p:txBody>
      </p:sp>
    </p:spTree>
    <p:extLst>
      <p:ext uri="{BB962C8B-B14F-4D97-AF65-F5344CB8AC3E}">
        <p14:creationId xmlns:p14="http://schemas.microsoft.com/office/powerpoint/2010/main" val="97321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13" name="Table 12">
            <a:extLst>
              <a:ext uri="{FF2B5EF4-FFF2-40B4-BE49-F238E27FC236}">
                <a16:creationId xmlns:a16="http://schemas.microsoft.com/office/drawing/2014/main" id="{E1347CC1-EEF4-495A-BDE0-EBC53DB7AAD8}"/>
              </a:ext>
            </a:extLst>
          </p:cNvPr>
          <p:cNvGraphicFramePr>
            <a:graphicFrameLocks noGrp="1"/>
          </p:cNvGraphicFramePr>
          <p:nvPr>
            <p:extLst>
              <p:ext uri="{D42A27DB-BD31-4B8C-83A1-F6EECF244321}">
                <p14:modId xmlns:p14="http://schemas.microsoft.com/office/powerpoint/2010/main" val="1096393137"/>
              </p:ext>
            </p:extLst>
          </p:nvPr>
        </p:nvGraphicFramePr>
        <p:xfrm>
          <a:off x="1524000" y="1397000"/>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$4,500,000</a:t>
                      </a:r>
                    </a:p>
                  </a:txBody>
                  <a:tcPr/>
                </a:tc>
                <a:tc>
                  <a:txBody>
                    <a:bodyPr/>
                    <a:lstStyle/>
                    <a:p>
                      <a:pPr algn="ctr"/>
                      <a:r>
                        <a:rPr lang="en-US" b="0" dirty="0"/>
                        <a:t>$2,000,000</a:t>
                      </a:r>
                    </a:p>
                  </a:txBody>
                  <a:tcPr/>
                </a:tc>
                <a:tc>
                  <a:txBody>
                    <a:bodyPr/>
                    <a:lstStyle/>
                    <a:p>
                      <a:pPr algn="ctr"/>
                      <a:r>
                        <a:rPr lang="en-US" b="0" dirty="0">
                          <a:solidFill>
                            <a:srgbClr val="FF0000"/>
                          </a:solidFill>
                        </a:rPr>
                        <a:t>- $2,500,000</a:t>
                      </a:r>
                    </a:p>
                  </a:txBody>
                  <a:tcPr/>
                </a:tc>
                <a:extLst>
                  <a:ext uri="{0D108BD9-81ED-4DB2-BD59-A6C34878D82A}">
                    <a16:rowId xmlns:a16="http://schemas.microsoft.com/office/drawing/2014/main" val="1503762248"/>
                  </a:ext>
                </a:extLst>
              </a:tr>
            </a:tbl>
          </a:graphicData>
        </a:graphic>
      </p:graphicFrame>
      <p:sp>
        <p:nvSpPr>
          <p:cNvPr id="19" name="Title 1">
            <a:extLst>
              <a:ext uri="{FF2B5EF4-FFF2-40B4-BE49-F238E27FC236}">
                <a16:creationId xmlns:a16="http://schemas.microsoft.com/office/drawing/2014/main" id="{5E5B58B0-CDAF-474A-9B4A-BF93364DF2B4}"/>
              </a:ext>
            </a:extLst>
          </p:cNvPr>
          <p:cNvSpPr txBox="1">
            <a:spLocks/>
          </p:cNvSpPr>
          <p:nvPr/>
        </p:nvSpPr>
        <p:spPr>
          <a:xfrm>
            <a:off x="1164414" y="318117"/>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B6: Family Reunification Housing Subsidies</a:t>
            </a:r>
          </a:p>
        </p:txBody>
      </p:sp>
      <p:sp>
        <p:nvSpPr>
          <p:cNvPr id="10" name="TextBox 9">
            <a:extLst>
              <a:ext uri="{FF2B5EF4-FFF2-40B4-BE49-F238E27FC236}">
                <a16:creationId xmlns:a16="http://schemas.microsoft.com/office/drawing/2014/main" id="{A21D9E35-CE94-4771-AFA5-1D3DB6010DDA}"/>
              </a:ext>
            </a:extLst>
          </p:cNvPr>
          <p:cNvSpPr txBox="1"/>
          <p:nvPr/>
        </p:nvSpPr>
        <p:spPr>
          <a:xfrm>
            <a:off x="758092" y="2711938"/>
            <a:ext cx="7909170" cy="1169551"/>
          </a:xfrm>
          <a:prstGeom prst="rect">
            <a:avLst/>
          </a:prstGeom>
          <a:noFill/>
        </p:spPr>
        <p:txBody>
          <a:bodyPr wrap="square" rtlCol="0">
            <a:spAutoFit/>
          </a:bodyPr>
          <a:lstStyle/>
          <a:p>
            <a:r>
              <a:rPr lang="en-US" b="1" i="1" dirty="0">
                <a:latin typeface="+mj-lt"/>
              </a:rPr>
              <a:t>Justification</a:t>
            </a:r>
          </a:p>
          <a:p>
            <a:endParaRPr lang="en-US" sz="1600" dirty="0">
              <a:latin typeface="+mj-lt"/>
            </a:endParaRPr>
          </a:p>
          <a:p>
            <a:pPr marL="285750" indent="-285750">
              <a:buFont typeface="Arial" panose="020B0604020202020204" pitchFamily="34" charset="0"/>
              <a:buChar char="•"/>
            </a:pPr>
            <a:r>
              <a:rPr lang="en-US" dirty="0">
                <a:latin typeface="+mj-lt"/>
              </a:rPr>
              <a:t>An additional $2.5 M in projected foster care placement savings will be reinvested in FY 18-19, resulting in no net reduction in funding for Strategy B6</a:t>
            </a:r>
          </a:p>
        </p:txBody>
      </p:sp>
    </p:spTree>
    <p:extLst>
      <p:ext uri="{BB962C8B-B14F-4D97-AF65-F5344CB8AC3E}">
        <p14:creationId xmlns:p14="http://schemas.microsoft.com/office/powerpoint/2010/main" val="2246786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8" name="Table 7">
            <a:extLst>
              <a:ext uri="{FF2B5EF4-FFF2-40B4-BE49-F238E27FC236}">
                <a16:creationId xmlns:a16="http://schemas.microsoft.com/office/drawing/2014/main" id="{3AAC831E-1A93-4AEC-9D27-01E56B887EE1}"/>
              </a:ext>
            </a:extLst>
          </p:cNvPr>
          <p:cNvGraphicFramePr>
            <a:graphicFrameLocks noGrp="1"/>
          </p:cNvGraphicFramePr>
          <p:nvPr>
            <p:extLst>
              <p:ext uri="{D42A27DB-BD31-4B8C-83A1-F6EECF244321}">
                <p14:modId xmlns:p14="http://schemas.microsoft.com/office/powerpoint/2010/main" val="2660412877"/>
              </p:ext>
            </p:extLst>
          </p:nvPr>
        </p:nvGraphicFramePr>
        <p:xfrm>
          <a:off x="415914" y="1165650"/>
          <a:ext cx="8324323" cy="4912019"/>
        </p:xfrm>
        <a:graphic>
          <a:graphicData uri="http://schemas.openxmlformats.org/drawingml/2006/table">
            <a:tbl>
              <a:tblPr firstRow="1" bandRow="1">
                <a:tableStyleId>{D27102A9-8310-4765-A935-A1911B00CA55}</a:tableStyleId>
              </a:tblPr>
              <a:tblGrid>
                <a:gridCol w="8324323">
                  <a:extLst>
                    <a:ext uri="{9D8B030D-6E8A-4147-A177-3AD203B41FA5}">
                      <a16:colId xmlns:a16="http://schemas.microsoft.com/office/drawing/2014/main" val="3803308267"/>
                    </a:ext>
                  </a:extLst>
                </a:gridCol>
              </a:tblGrid>
              <a:tr h="332946">
                <a:tc>
                  <a:txBody>
                    <a:bodyPr/>
                    <a:lstStyle/>
                    <a:p>
                      <a:r>
                        <a:rPr lang="en-US" dirty="0">
                          <a:latin typeface="+mj-lt"/>
                        </a:rPr>
                        <a:t>LEAD AGENCY: LAHSA / DHS / DPH</a:t>
                      </a:r>
                    </a:p>
                  </a:txBody>
                  <a:tcPr/>
                </a:tc>
                <a:extLst>
                  <a:ext uri="{0D108BD9-81ED-4DB2-BD59-A6C34878D82A}">
                    <a16:rowId xmlns:a16="http://schemas.microsoft.com/office/drawing/2014/main" val="1142816889"/>
                  </a:ext>
                </a:extLst>
              </a:tr>
              <a:tr h="2774553">
                <a:tc>
                  <a:txBody>
                    <a:bodyPr/>
                    <a:lstStyle/>
                    <a:p>
                      <a:r>
                        <a:rPr lang="en-US" dirty="0">
                          <a:latin typeface="+mj-lt"/>
                        </a:rPr>
                        <a:t>DESCRIPTION: </a:t>
                      </a:r>
                    </a:p>
                    <a:p>
                      <a:pPr algn="just"/>
                      <a:r>
                        <a:rPr lang="en-US" sz="1600" dirty="0">
                          <a:latin typeface="+mj-lt"/>
                        </a:rPr>
                        <a:t>Strategy B7 increases the interim/bridge housing stock across the County.</a:t>
                      </a:r>
                      <a:br>
                        <a:rPr lang="en-US" sz="1600" baseline="0" dirty="0">
                          <a:latin typeface="+mj-lt"/>
                        </a:rPr>
                      </a:br>
                      <a:r>
                        <a:rPr lang="en-US" sz="1600" baseline="0" dirty="0">
                          <a:latin typeface="+mj-lt"/>
                        </a:rPr>
                        <a:t>B7 beds are used for  individuals exiting institutions, including jails, hospitals (public and private), residential mental health facilities, and foster care.</a:t>
                      </a:r>
                    </a:p>
                    <a:p>
                      <a:pPr algn="just"/>
                      <a:endParaRPr lang="en-US" sz="1600" baseline="0" dirty="0">
                        <a:latin typeface="+mj-lt"/>
                      </a:endParaRPr>
                    </a:p>
                    <a:p>
                      <a:pPr algn="just"/>
                      <a:r>
                        <a:rPr lang="en-US" sz="1600" baseline="0" dirty="0">
                          <a:latin typeface="+mj-lt"/>
                        </a:rPr>
                        <a:t>Bridge housing for individuals exiting institutions includes:</a:t>
                      </a:r>
                    </a:p>
                    <a:p>
                      <a:pPr marL="517525" indent="-285750" algn="just">
                        <a:buFont typeface="Arial" panose="020B0604020202020204" pitchFamily="34" charset="0"/>
                        <a:buChar char="•"/>
                      </a:pPr>
                      <a:r>
                        <a:rPr lang="en-US" sz="1600" baseline="0" dirty="0">
                          <a:latin typeface="+mj-lt"/>
                        </a:rPr>
                        <a:t>Shelter</a:t>
                      </a:r>
                    </a:p>
                    <a:p>
                      <a:pPr marL="517525" indent="-285750" algn="just">
                        <a:buFont typeface="Arial" panose="020B0604020202020204" pitchFamily="34" charset="0"/>
                        <a:buChar char="•"/>
                      </a:pPr>
                      <a:r>
                        <a:rPr lang="en-US" sz="1600" baseline="0" dirty="0">
                          <a:latin typeface="+mj-lt"/>
                        </a:rPr>
                        <a:t>Stabilization Housing</a:t>
                      </a:r>
                    </a:p>
                    <a:p>
                      <a:pPr marL="517525" indent="-285750" algn="just">
                        <a:buFont typeface="Arial" panose="020B0604020202020204" pitchFamily="34" charset="0"/>
                        <a:buChar char="•"/>
                      </a:pPr>
                      <a:r>
                        <a:rPr lang="en-US" sz="1600" baseline="0" dirty="0">
                          <a:latin typeface="+mj-lt"/>
                        </a:rPr>
                        <a:t>Shared Recovery Housing</a:t>
                      </a:r>
                    </a:p>
                    <a:p>
                      <a:pPr marL="517525" indent="-285750" algn="just">
                        <a:buFont typeface="Arial" panose="020B0604020202020204" pitchFamily="34" charset="0"/>
                        <a:buChar char="•"/>
                      </a:pPr>
                      <a:r>
                        <a:rPr lang="en-US" sz="1600" baseline="0" dirty="0">
                          <a:latin typeface="+mj-lt"/>
                        </a:rPr>
                        <a:t>Recuperative Care</a:t>
                      </a:r>
                    </a:p>
                    <a:p>
                      <a:pPr marL="517525" indent="-285750" algn="just">
                        <a:buFont typeface="Arial" panose="020B0604020202020204" pitchFamily="34" charset="0"/>
                        <a:buChar char="•"/>
                      </a:pPr>
                      <a:r>
                        <a:rPr lang="en-US" sz="1600" baseline="0" dirty="0">
                          <a:latin typeface="+mj-lt"/>
                        </a:rPr>
                        <a:t>Community-based Residential Care for disabled individuals</a:t>
                      </a:r>
                    </a:p>
                    <a:p>
                      <a:endParaRPr lang="en-US" sz="1600" dirty="0">
                        <a:latin typeface="+mj-lt"/>
                      </a:endParaRPr>
                    </a:p>
                  </a:txBody>
                  <a:tcPr/>
                </a:tc>
                <a:extLst>
                  <a:ext uri="{0D108BD9-81ED-4DB2-BD59-A6C34878D82A}">
                    <a16:rowId xmlns:a16="http://schemas.microsoft.com/office/drawing/2014/main" val="3734265956"/>
                  </a:ext>
                </a:extLst>
              </a:tr>
              <a:tr h="1498259">
                <a:tc>
                  <a:txBody>
                    <a:bodyPr/>
                    <a:lstStyle/>
                    <a:p>
                      <a:pPr marL="0" indent="0">
                        <a:buFont typeface="Arial" panose="020B0604020202020204" pitchFamily="34" charset="0"/>
                        <a:buNone/>
                      </a:pPr>
                      <a:r>
                        <a:rPr lang="en-US" dirty="0">
                          <a:latin typeface="+mj-lt"/>
                        </a:rPr>
                        <a:t>STATUS:</a:t>
                      </a:r>
                    </a:p>
                    <a:p>
                      <a:pPr marL="285750" indent="-285750">
                        <a:buFont typeface="Wingdings" panose="05000000000000000000" pitchFamily="2" charset="2"/>
                        <a:buChar char="§"/>
                      </a:pPr>
                      <a:r>
                        <a:rPr lang="en-US" sz="1600" dirty="0">
                          <a:latin typeface="+mj-lt"/>
                        </a:rPr>
                        <a:t>927 individuals were newly enrolled from July – December 2017</a:t>
                      </a:r>
                    </a:p>
                    <a:p>
                      <a:pPr marL="285750" indent="-285750">
                        <a:buFont typeface="Wingdings" panose="05000000000000000000" pitchFamily="2" charset="2"/>
                        <a:buChar char="§"/>
                      </a:pPr>
                      <a:r>
                        <a:rPr lang="en-US" sz="1600" dirty="0">
                          <a:latin typeface="+mj-lt"/>
                        </a:rPr>
                        <a:t>2,976 individuals are projected to be newly enrolled in FY 18-19</a:t>
                      </a:r>
                    </a:p>
                  </a:txBody>
                  <a:tcPr/>
                </a:tc>
                <a:extLst>
                  <a:ext uri="{0D108BD9-81ED-4DB2-BD59-A6C34878D82A}">
                    <a16:rowId xmlns:a16="http://schemas.microsoft.com/office/drawing/2014/main" val="1667369101"/>
                  </a:ext>
                </a:extLst>
              </a:tr>
            </a:tbl>
          </a:graphicData>
        </a:graphic>
      </p:graphicFrame>
      <p:sp>
        <p:nvSpPr>
          <p:cNvPr id="9" name="Title 1">
            <a:extLst>
              <a:ext uri="{FF2B5EF4-FFF2-40B4-BE49-F238E27FC236}">
                <a16:creationId xmlns:a16="http://schemas.microsoft.com/office/drawing/2014/main" id="{45F382EA-2979-43C7-A7CE-1B5DAADBB1CB}"/>
              </a:ext>
            </a:extLst>
          </p:cNvPr>
          <p:cNvSpPr txBox="1">
            <a:spLocks/>
          </p:cNvSpPr>
          <p:nvPr/>
        </p:nvSpPr>
        <p:spPr>
          <a:xfrm>
            <a:off x="1164414" y="208705"/>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B7: Interim Housing for Those Exiting Institutions</a:t>
            </a:r>
          </a:p>
        </p:txBody>
      </p:sp>
    </p:spTree>
    <p:extLst>
      <p:ext uri="{BB962C8B-B14F-4D97-AF65-F5344CB8AC3E}">
        <p14:creationId xmlns:p14="http://schemas.microsoft.com/office/powerpoint/2010/main" val="170216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45F382EA-2979-43C7-A7CE-1B5DAADBB1CB}"/>
              </a:ext>
            </a:extLst>
          </p:cNvPr>
          <p:cNvSpPr txBox="1">
            <a:spLocks/>
          </p:cNvSpPr>
          <p:nvPr/>
        </p:nvSpPr>
        <p:spPr>
          <a:xfrm>
            <a:off x="1164414" y="208705"/>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B7: Interim Housing for Those Exiting Institutions</a:t>
            </a:r>
          </a:p>
        </p:txBody>
      </p:sp>
      <p:graphicFrame>
        <p:nvGraphicFramePr>
          <p:cNvPr id="10" name="Table 9">
            <a:extLst>
              <a:ext uri="{FF2B5EF4-FFF2-40B4-BE49-F238E27FC236}">
                <a16:creationId xmlns:a16="http://schemas.microsoft.com/office/drawing/2014/main" id="{C3F54E8B-15C4-4710-8156-DA88FD6B5553}"/>
              </a:ext>
            </a:extLst>
          </p:cNvPr>
          <p:cNvGraphicFramePr>
            <a:graphicFrameLocks noGrp="1"/>
          </p:cNvGraphicFramePr>
          <p:nvPr>
            <p:extLst>
              <p:ext uri="{D42A27DB-BD31-4B8C-83A1-F6EECF244321}">
                <p14:modId xmlns:p14="http://schemas.microsoft.com/office/powerpoint/2010/main" val="2858520474"/>
              </p:ext>
            </p:extLst>
          </p:nvPr>
        </p:nvGraphicFramePr>
        <p:xfrm>
          <a:off x="1524000" y="1397000"/>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$25,342,000</a:t>
                      </a:r>
                    </a:p>
                  </a:txBody>
                  <a:tcPr/>
                </a:tc>
                <a:tc>
                  <a:txBody>
                    <a:bodyPr/>
                    <a:lstStyle/>
                    <a:p>
                      <a:pPr algn="ctr"/>
                      <a:r>
                        <a:rPr lang="en-US" b="0" dirty="0"/>
                        <a:t>$27,342,000</a:t>
                      </a:r>
                    </a:p>
                  </a:txBody>
                  <a:tcPr/>
                </a:tc>
                <a:tc>
                  <a:txBody>
                    <a:bodyPr/>
                    <a:lstStyle/>
                    <a:p>
                      <a:pPr algn="ctr"/>
                      <a:r>
                        <a:rPr lang="en-US" b="0" dirty="0"/>
                        <a:t>$2,000,000</a:t>
                      </a:r>
                    </a:p>
                  </a:txBody>
                  <a:tcPr/>
                </a:tc>
                <a:extLst>
                  <a:ext uri="{0D108BD9-81ED-4DB2-BD59-A6C34878D82A}">
                    <a16:rowId xmlns:a16="http://schemas.microsoft.com/office/drawing/2014/main" val="1503762248"/>
                  </a:ext>
                </a:extLst>
              </a:tr>
            </a:tbl>
          </a:graphicData>
        </a:graphic>
      </p:graphicFrame>
      <p:sp>
        <p:nvSpPr>
          <p:cNvPr id="13" name="TextBox 12">
            <a:extLst>
              <a:ext uri="{FF2B5EF4-FFF2-40B4-BE49-F238E27FC236}">
                <a16:creationId xmlns:a16="http://schemas.microsoft.com/office/drawing/2014/main" id="{D2EFFF8B-78BC-4F61-8523-262312A962AD}"/>
              </a:ext>
            </a:extLst>
          </p:cNvPr>
          <p:cNvSpPr txBox="1"/>
          <p:nvPr/>
        </p:nvSpPr>
        <p:spPr>
          <a:xfrm>
            <a:off x="758092" y="2711938"/>
            <a:ext cx="7909170" cy="2031325"/>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The tentatively approved allocation would have funded 250 beds for 12 months and assumed a 12-month ramp up for 200 new beds</a:t>
            </a:r>
          </a:p>
          <a:p>
            <a:pPr marL="285750" indent="-285750">
              <a:buFont typeface="Arial" panose="020B0604020202020204" pitchFamily="34" charset="0"/>
              <a:buChar char="•"/>
            </a:pPr>
            <a:r>
              <a:rPr lang="en-US" dirty="0">
                <a:latin typeface="+mj-lt"/>
              </a:rPr>
              <a:t>The increased funding will support 450 beds for the full 12-month period in FY 2018-19</a:t>
            </a:r>
          </a:p>
          <a:p>
            <a:pPr marL="285750" indent="-285750">
              <a:buFont typeface="Arial" panose="020B0604020202020204" pitchFamily="34" charset="0"/>
              <a:buChar char="•"/>
            </a:pPr>
            <a:endParaRPr lang="en-US" dirty="0">
              <a:latin typeface="+mj-lt"/>
            </a:endParaRPr>
          </a:p>
        </p:txBody>
      </p:sp>
    </p:spTree>
    <p:extLst>
      <p:ext uri="{BB962C8B-B14F-4D97-AF65-F5344CB8AC3E}">
        <p14:creationId xmlns:p14="http://schemas.microsoft.com/office/powerpoint/2010/main" val="1644050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8" name="Table 7">
            <a:extLst>
              <a:ext uri="{FF2B5EF4-FFF2-40B4-BE49-F238E27FC236}">
                <a16:creationId xmlns:a16="http://schemas.microsoft.com/office/drawing/2014/main" id="{3AAC831E-1A93-4AEC-9D27-01E56B887EE1}"/>
              </a:ext>
            </a:extLst>
          </p:cNvPr>
          <p:cNvGraphicFramePr>
            <a:graphicFrameLocks noGrp="1"/>
          </p:cNvGraphicFramePr>
          <p:nvPr>
            <p:extLst>
              <p:ext uri="{D42A27DB-BD31-4B8C-83A1-F6EECF244321}">
                <p14:modId xmlns:p14="http://schemas.microsoft.com/office/powerpoint/2010/main" val="2243911216"/>
              </p:ext>
            </p:extLst>
          </p:nvPr>
        </p:nvGraphicFramePr>
        <p:xfrm>
          <a:off x="344664" y="1329484"/>
          <a:ext cx="8448430" cy="2809240"/>
        </p:xfrm>
        <a:graphic>
          <a:graphicData uri="http://schemas.openxmlformats.org/drawingml/2006/table">
            <a:tbl>
              <a:tblPr firstRow="1" bandRow="1">
                <a:tableStyleId>{D27102A9-8310-4765-A935-A1911B00CA55}</a:tableStyleId>
              </a:tblPr>
              <a:tblGrid>
                <a:gridCol w="8448430">
                  <a:extLst>
                    <a:ext uri="{9D8B030D-6E8A-4147-A177-3AD203B41FA5}">
                      <a16:colId xmlns:a16="http://schemas.microsoft.com/office/drawing/2014/main" val="3803308267"/>
                    </a:ext>
                  </a:extLst>
                </a:gridCol>
              </a:tblGrid>
              <a:tr h="370840">
                <a:tc>
                  <a:txBody>
                    <a:bodyPr/>
                    <a:lstStyle/>
                    <a:p>
                      <a:r>
                        <a:rPr lang="en-US" dirty="0">
                          <a:latin typeface="+mj-lt"/>
                        </a:rPr>
                        <a:t>LEAD AGENCY: Workforce Development, Aging, and Community Service (WDACS)</a:t>
                      </a:r>
                    </a:p>
                  </a:txBody>
                  <a:tcPr/>
                </a:tc>
                <a:extLst>
                  <a:ext uri="{0D108BD9-81ED-4DB2-BD59-A6C34878D82A}">
                    <a16:rowId xmlns:a16="http://schemas.microsoft.com/office/drawing/2014/main" val="1142816889"/>
                  </a:ext>
                </a:extLst>
              </a:tr>
              <a:tr h="370840">
                <a:tc>
                  <a:txBody>
                    <a:bodyPr/>
                    <a:lstStyle/>
                    <a:p>
                      <a:r>
                        <a:rPr lang="en-US" dirty="0">
                          <a:latin typeface="+mj-lt"/>
                        </a:rPr>
                        <a:t>DESCRIPTION: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latin typeface="+mj-lt"/>
                          <a:ea typeface="+mn-ea"/>
                          <a:cs typeface="+mn-cs"/>
                        </a:rPr>
                        <a:t>Individuals</a:t>
                      </a:r>
                      <a:r>
                        <a:rPr lang="en-US" sz="1600" kern="1200" baseline="0" dirty="0">
                          <a:solidFill>
                            <a:schemeClr val="tx1"/>
                          </a:solidFill>
                          <a:latin typeface="+mj-lt"/>
                          <a:ea typeface="+mn-ea"/>
                          <a:cs typeface="+mn-cs"/>
                        </a:rPr>
                        <a:t> who are experiencing homelessness, recently homeless, or at risk of homelessness are provided expanded employment opportunities and support through subsidized employment, including through Social Enterprises.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latin typeface="+mj-lt"/>
                        <a:ea typeface="+mn-ea"/>
                        <a:cs typeface="+mn-cs"/>
                      </a:endParaRPr>
                    </a:p>
                    <a:p>
                      <a:pPr marL="228600" indent="0">
                        <a:buNone/>
                      </a:pPr>
                      <a:endParaRPr lang="en-US" sz="1600" dirty="0">
                        <a:latin typeface="+mj-lt"/>
                      </a:endParaRPr>
                    </a:p>
                  </a:txBody>
                  <a:tcPr/>
                </a:tc>
                <a:extLst>
                  <a:ext uri="{0D108BD9-81ED-4DB2-BD59-A6C34878D82A}">
                    <a16:rowId xmlns:a16="http://schemas.microsoft.com/office/drawing/2014/main" val="3734265956"/>
                  </a:ext>
                </a:extLst>
              </a:tr>
              <a:tr h="370840">
                <a:tc>
                  <a:txBody>
                    <a:bodyPr/>
                    <a:lstStyle/>
                    <a:p>
                      <a:pPr marL="0" indent="0">
                        <a:buFont typeface="Arial" panose="020B0604020202020204" pitchFamily="34" charset="0"/>
                        <a:buNone/>
                      </a:pPr>
                      <a:r>
                        <a:rPr lang="en-US" dirty="0">
                          <a:latin typeface="+mj-lt"/>
                        </a:rPr>
                        <a:t>STATUS:</a:t>
                      </a:r>
                    </a:p>
                    <a:p>
                      <a:pPr marL="285750" indent="-285750">
                        <a:buFont typeface="Wingdings" panose="05000000000000000000" pitchFamily="2" charset="2"/>
                        <a:buChar char="§"/>
                      </a:pPr>
                      <a:r>
                        <a:rPr lang="en-US" sz="1600" dirty="0">
                          <a:latin typeface="+mj-lt"/>
                        </a:rPr>
                        <a:t>142 individuals were newly enrolled from July – December 2017</a:t>
                      </a:r>
                    </a:p>
                    <a:p>
                      <a:pPr marL="285750" indent="-285750">
                        <a:buFont typeface="Wingdings" panose="05000000000000000000" pitchFamily="2" charset="2"/>
                        <a:buChar char="§"/>
                      </a:pPr>
                      <a:r>
                        <a:rPr lang="en-US" sz="1600" dirty="0">
                          <a:latin typeface="+mj-lt"/>
                        </a:rPr>
                        <a:t>WDACS projects that 811 individuals will be newly enrolled in FY 18-19</a:t>
                      </a:r>
                    </a:p>
                  </a:txBody>
                  <a:tcPr/>
                </a:tc>
                <a:extLst>
                  <a:ext uri="{0D108BD9-81ED-4DB2-BD59-A6C34878D82A}">
                    <a16:rowId xmlns:a16="http://schemas.microsoft.com/office/drawing/2014/main" val="1667369101"/>
                  </a:ext>
                </a:extLst>
              </a:tr>
            </a:tbl>
          </a:graphicData>
        </a:graphic>
      </p:graphicFrame>
      <p:sp>
        <p:nvSpPr>
          <p:cNvPr id="9" name="Title 1">
            <a:extLst>
              <a:ext uri="{FF2B5EF4-FFF2-40B4-BE49-F238E27FC236}">
                <a16:creationId xmlns:a16="http://schemas.microsoft.com/office/drawing/2014/main" id="{45F382EA-2979-43C7-A7CE-1B5DAADBB1CB}"/>
              </a:ext>
            </a:extLst>
          </p:cNvPr>
          <p:cNvSpPr txBox="1">
            <a:spLocks/>
          </p:cNvSpPr>
          <p:nvPr/>
        </p:nvSpPr>
        <p:spPr>
          <a:xfrm>
            <a:off x="1164414" y="208705"/>
            <a:ext cx="7838074" cy="106680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C2: Increase Employment for Homeless Adults by Supporting Social Enterprise</a:t>
            </a:r>
          </a:p>
          <a:p>
            <a:pPr algn="l">
              <a:lnSpc>
                <a:spcPct val="80000"/>
              </a:lnSpc>
            </a:pPr>
            <a:r>
              <a:rPr lang="en-US" sz="3200" b="1" dirty="0">
                <a:solidFill>
                  <a:schemeClr val="bg1"/>
                </a:solidFill>
                <a:cs typeface="Arial" panose="020B0604020202020204" pitchFamily="34" charset="0"/>
              </a:rPr>
              <a:t>C7: Subsidized Employment for Homeless Adults</a:t>
            </a:r>
          </a:p>
          <a:p>
            <a:pPr algn="l">
              <a:lnSpc>
                <a:spcPct val="80000"/>
              </a:lnSpc>
            </a:pPr>
            <a:endParaRPr lang="en-US" sz="2000" b="1" dirty="0">
              <a:solidFill>
                <a:schemeClr val="bg1"/>
              </a:solidFill>
              <a:cs typeface="Arial" panose="020B0604020202020204" pitchFamily="34" charset="0"/>
            </a:endParaRPr>
          </a:p>
        </p:txBody>
      </p:sp>
    </p:spTree>
    <p:extLst>
      <p:ext uri="{BB962C8B-B14F-4D97-AF65-F5344CB8AC3E}">
        <p14:creationId xmlns:p14="http://schemas.microsoft.com/office/powerpoint/2010/main" val="1986863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BBE4E338-7E52-409E-96D7-76E02AAA2AA4}"/>
              </a:ext>
            </a:extLst>
          </p:cNvPr>
          <p:cNvSpPr txBox="1">
            <a:spLocks/>
          </p:cNvSpPr>
          <p:nvPr/>
        </p:nvSpPr>
        <p:spPr>
          <a:xfrm>
            <a:off x="1164414" y="318117"/>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500" b="1" dirty="0">
                <a:solidFill>
                  <a:schemeClr val="bg1"/>
                </a:solidFill>
                <a:cs typeface="Arial" panose="020B0604020202020204" pitchFamily="34" charset="0"/>
              </a:rPr>
              <a:t>REVENUE PLANNING PROCESS</a:t>
            </a:r>
          </a:p>
        </p:txBody>
      </p:sp>
      <p:graphicFrame>
        <p:nvGraphicFramePr>
          <p:cNvPr id="4" name="Table 3">
            <a:extLst>
              <a:ext uri="{FF2B5EF4-FFF2-40B4-BE49-F238E27FC236}">
                <a16:creationId xmlns:a16="http://schemas.microsoft.com/office/drawing/2014/main" id="{2FFB7D80-5E54-4F40-9028-130CE3B63A78}"/>
              </a:ext>
            </a:extLst>
          </p:cNvPr>
          <p:cNvGraphicFramePr>
            <a:graphicFrameLocks noGrp="1"/>
          </p:cNvGraphicFramePr>
          <p:nvPr>
            <p:extLst>
              <p:ext uri="{D42A27DB-BD31-4B8C-83A1-F6EECF244321}">
                <p14:modId xmlns:p14="http://schemas.microsoft.com/office/powerpoint/2010/main" val="2909437909"/>
              </p:ext>
            </p:extLst>
          </p:nvPr>
        </p:nvGraphicFramePr>
        <p:xfrm>
          <a:off x="429846" y="1353049"/>
          <a:ext cx="8432800" cy="4414520"/>
        </p:xfrm>
        <a:graphic>
          <a:graphicData uri="http://schemas.openxmlformats.org/drawingml/2006/table">
            <a:tbl>
              <a:tblPr firstRow="1" bandRow="1">
                <a:tableStyleId>{ED083AE6-46FA-4A59-8FB0-9F97EB10719F}</a:tableStyleId>
              </a:tblPr>
              <a:tblGrid>
                <a:gridCol w="1922585">
                  <a:extLst>
                    <a:ext uri="{9D8B030D-6E8A-4147-A177-3AD203B41FA5}">
                      <a16:colId xmlns:a16="http://schemas.microsoft.com/office/drawing/2014/main" val="2194451531"/>
                    </a:ext>
                  </a:extLst>
                </a:gridCol>
                <a:gridCol w="6510215">
                  <a:extLst>
                    <a:ext uri="{9D8B030D-6E8A-4147-A177-3AD203B41FA5}">
                      <a16:colId xmlns:a16="http://schemas.microsoft.com/office/drawing/2014/main" val="2809771626"/>
                    </a:ext>
                  </a:extLst>
                </a:gridCol>
              </a:tblGrid>
              <a:tr h="370840">
                <a:tc>
                  <a:txBody>
                    <a:bodyPr/>
                    <a:lstStyle/>
                    <a:p>
                      <a:r>
                        <a:rPr lang="en-US" b="0" dirty="0">
                          <a:latin typeface="+mj-lt"/>
                        </a:rPr>
                        <a:t>Jan. 29, 2018</a:t>
                      </a:r>
                    </a:p>
                  </a:txBody>
                  <a:tcPr/>
                </a:tc>
                <a:tc>
                  <a:txBody>
                    <a:bodyPr/>
                    <a:lstStyle/>
                    <a:p>
                      <a:r>
                        <a:rPr lang="en-US" b="0" dirty="0">
                          <a:latin typeface="+mj-lt"/>
                        </a:rPr>
                        <a:t>County Departments and LAHSA submit funding requests to HI</a:t>
                      </a:r>
                    </a:p>
                  </a:txBody>
                  <a:tcPr/>
                </a:tc>
                <a:extLst>
                  <a:ext uri="{0D108BD9-81ED-4DB2-BD59-A6C34878D82A}">
                    <a16:rowId xmlns:a16="http://schemas.microsoft.com/office/drawing/2014/main" val="3195615085"/>
                  </a:ext>
                </a:extLst>
              </a:tr>
              <a:tr h="370840">
                <a:tc>
                  <a:txBody>
                    <a:bodyPr/>
                    <a:lstStyle/>
                    <a:p>
                      <a:r>
                        <a:rPr lang="en-US" dirty="0">
                          <a:latin typeface="+mj-lt"/>
                        </a:rPr>
                        <a:t>Feb. 2018</a:t>
                      </a:r>
                    </a:p>
                  </a:txBody>
                  <a:tcPr/>
                </a:tc>
                <a:tc>
                  <a:txBody>
                    <a:bodyPr/>
                    <a:lstStyle/>
                    <a:p>
                      <a:r>
                        <a:rPr lang="en-US" dirty="0">
                          <a:latin typeface="+mj-lt"/>
                        </a:rPr>
                        <a:t>HI, County Departments, and LAHSA meet to discuss funding requests</a:t>
                      </a:r>
                    </a:p>
                  </a:txBody>
                  <a:tcPr/>
                </a:tc>
                <a:extLst>
                  <a:ext uri="{0D108BD9-81ED-4DB2-BD59-A6C34878D82A}">
                    <a16:rowId xmlns:a16="http://schemas.microsoft.com/office/drawing/2014/main" val="2422976764"/>
                  </a:ext>
                </a:extLst>
              </a:tr>
              <a:tr h="370840">
                <a:tc>
                  <a:txBody>
                    <a:bodyPr/>
                    <a:lstStyle/>
                    <a:p>
                      <a:r>
                        <a:rPr lang="en-US" dirty="0">
                          <a:latin typeface="+mj-lt"/>
                        </a:rPr>
                        <a:t>March 5, 2018</a:t>
                      </a:r>
                    </a:p>
                  </a:txBody>
                  <a:tcPr/>
                </a:tc>
                <a:tc>
                  <a:txBody>
                    <a:bodyPr/>
                    <a:lstStyle/>
                    <a:p>
                      <a:r>
                        <a:rPr lang="en-US" dirty="0">
                          <a:latin typeface="+mj-lt"/>
                        </a:rPr>
                        <a:t>Public release of draft funding recommendations</a:t>
                      </a:r>
                    </a:p>
                  </a:txBody>
                  <a:tcPr/>
                </a:tc>
                <a:extLst>
                  <a:ext uri="{0D108BD9-81ED-4DB2-BD59-A6C34878D82A}">
                    <a16:rowId xmlns:a16="http://schemas.microsoft.com/office/drawing/2014/main" val="3239219974"/>
                  </a:ext>
                </a:extLst>
              </a:tr>
              <a:tr h="370840">
                <a:tc>
                  <a:txBody>
                    <a:bodyPr/>
                    <a:lstStyle/>
                    <a:p>
                      <a:r>
                        <a:rPr lang="en-US" dirty="0">
                          <a:latin typeface="+mj-lt"/>
                        </a:rPr>
                        <a:t>March 6, 2018</a:t>
                      </a:r>
                    </a:p>
                  </a:txBody>
                  <a:tcPr/>
                </a:tc>
                <a:tc>
                  <a:txBody>
                    <a:bodyPr/>
                    <a:lstStyle/>
                    <a:p>
                      <a:r>
                        <a:rPr lang="en-US" dirty="0">
                          <a:latin typeface="+mj-lt"/>
                        </a:rPr>
                        <a:t>Webinar to explain draft funding recommendations</a:t>
                      </a:r>
                    </a:p>
                  </a:txBody>
                  <a:tcPr/>
                </a:tc>
                <a:extLst>
                  <a:ext uri="{0D108BD9-81ED-4DB2-BD59-A6C34878D82A}">
                    <a16:rowId xmlns:a16="http://schemas.microsoft.com/office/drawing/2014/main" val="2931534494"/>
                  </a:ext>
                </a:extLst>
              </a:tr>
              <a:tr h="370840">
                <a:tc>
                  <a:txBody>
                    <a:bodyPr/>
                    <a:lstStyle/>
                    <a:p>
                      <a:r>
                        <a:rPr lang="en-US" dirty="0">
                          <a:latin typeface="+mj-lt"/>
                        </a:rPr>
                        <a:t>March 14, 2018</a:t>
                      </a:r>
                    </a:p>
                  </a:txBody>
                  <a:tcPr/>
                </a:tc>
                <a:tc>
                  <a:txBody>
                    <a:bodyPr/>
                    <a:lstStyle/>
                    <a:p>
                      <a:r>
                        <a:rPr lang="en-US" dirty="0">
                          <a:latin typeface="+mj-lt"/>
                        </a:rPr>
                        <a:t>Public Meeting to take public comment</a:t>
                      </a:r>
                    </a:p>
                  </a:txBody>
                  <a:tcPr/>
                </a:tc>
                <a:extLst>
                  <a:ext uri="{0D108BD9-81ED-4DB2-BD59-A6C34878D82A}">
                    <a16:rowId xmlns:a16="http://schemas.microsoft.com/office/drawing/2014/main" val="2621141123"/>
                  </a:ext>
                </a:extLst>
              </a:tr>
              <a:tr h="370840">
                <a:tc>
                  <a:txBody>
                    <a:bodyPr/>
                    <a:lstStyle/>
                    <a:p>
                      <a:r>
                        <a:rPr lang="en-US" dirty="0">
                          <a:latin typeface="+mj-lt"/>
                        </a:rPr>
                        <a:t>March 21, 2018</a:t>
                      </a:r>
                    </a:p>
                  </a:txBody>
                  <a:tcPr/>
                </a:tc>
                <a:tc>
                  <a:txBody>
                    <a:bodyPr/>
                    <a:lstStyle/>
                    <a:p>
                      <a:r>
                        <a:rPr lang="en-US" dirty="0">
                          <a:latin typeface="+mj-lt"/>
                        </a:rPr>
                        <a:t>Final day to submit public comments</a:t>
                      </a:r>
                      <a:r>
                        <a:rPr lang="en-US" baseline="0" dirty="0">
                          <a:latin typeface="+mj-lt"/>
                        </a:rPr>
                        <a:t> </a:t>
                      </a:r>
                      <a:r>
                        <a:rPr lang="en-US" dirty="0">
                          <a:latin typeface="+mj-lt"/>
                        </a:rPr>
                        <a:t>through HI website</a:t>
                      </a:r>
                    </a:p>
                  </a:txBody>
                  <a:tcPr/>
                </a:tc>
                <a:extLst>
                  <a:ext uri="{0D108BD9-81ED-4DB2-BD59-A6C34878D82A}">
                    <a16:rowId xmlns:a16="http://schemas.microsoft.com/office/drawing/2014/main" val="4283785234"/>
                  </a:ext>
                </a:extLst>
              </a:tr>
              <a:tr h="370840">
                <a:tc>
                  <a:txBody>
                    <a:bodyPr/>
                    <a:lstStyle/>
                    <a:p>
                      <a:r>
                        <a:rPr lang="en-US" dirty="0">
                          <a:latin typeface="+mj-lt"/>
                        </a:rPr>
                        <a:t>Early</a:t>
                      </a:r>
                      <a:r>
                        <a:rPr lang="en-US" baseline="0" dirty="0">
                          <a:latin typeface="+mj-lt"/>
                        </a:rPr>
                        <a:t> April</a:t>
                      </a:r>
                      <a:r>
                        <a:rPr lang="en-US" dirty="0">
                          <a:latin typeface="+mj-lt"/>
                        </a:rPr>
                        <a:t> 2018</a:t>
                      </a:r>
                    </a:p>
                  </a:txBody>
                  <a:tcPr/>
                </a:tc>
                <a:tc>
                  <a:txBody>
                    <a:bodyPr/>
                    <a:lstStyle/>
                    <a:p>
                      <a:r>
                        <a:rPr lang="en-US" dirty="0">
                          <a:latin typeface="+mj-lt"/>
                        </a:rPr>
                        <a:t>HI, County Departments, and LAHSA meet to discuss public comments and review draft funding recommendations</a:t>
                      </a:r>
                    </a:p>
                  </a:txBody>
                  <a:tcPr/>
                </a:tc>
                <a:extLst>
                  <a:ext uri="{0D108BD9-81ED-4DB2-BD59-A6C34878D82A}">
                    <a16:rowId xmlns:a16="http://schemas.microsoft.com/office/drawing/2014/main" val="3837205041"/>
                  </a:ext>
                </a:extLst>
              </a:tr>
              <a:tr h="370840">
                <a:tc>
                  <a:txBody>
                    <a:bodyPr/>
                    <a:lstStyle/>
                    <a:p>
                      <a:r>
                        <a:rPr lang="en-US" dirty="0">
                          <a:latin typeface="+mj-lt"/>
                        </a:rPr>
                        <a:t>April 26, 2018</a:t>
                      </a:r>
                    </a:p>
                  </a:txBody>
                  <a:tcPr/>
                </a:tc>
                <a:tc>
                  <a:txBody>
                    <a:bodyPr/>
                    <a:lstStyle/>
                    <a:p>
                      <a:r>
                        <a:rPr lang="en-US" dirty="0">
                          <a:latin typeface="+mj-lt"/>
                        </a:rPr>
                        <a:t>HI presents Board Letter with final FY 2018-19 funding recommendations at Homeless Policy Board Deputies Meeting</a:t>
                      </a:r>
                    </a:p>
                  </a:txBody>
                  <a:tcPr/>
                </a:tc>
                <a:extLst>
                  <a:ext uri="{0D108BD9-81ED-4DB2-BD59-A6C34878D82A}">
                    <a16:rowId xmlns:a16="http://schemas.microsoft.com/office/drawing/2014/main" val="16087699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j-lt"/>
                          <a:ea typeface="+mn-ea"/>
                          <a:cs typeface="+mn-cs"/>
                        </a:rPr>
                        <a:t>May 15, 2018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j-lt"/>
                          <a:ea typeface="+mn-ea"/>
                          <a:cs typeface="+mn-cs"/>
                        </a:rPr>
                        <a:t>Board of Supervisors considers final FY 2018-19 Measure H Funding Recommendations</a:t>
                      </a:r>
                    </a:p>
                  </a:txBody>
                  <a:tcPr/>
                </a:tc>
                <a:extLst>
                  <a:ext uri="{0D108BD9-81ED-4DB2-BD59-A6C34878D82A}">
                    <a16:rowId xmlns:a16="http://schemas.microsoft.com/office/drawing/2014/main" val="3775334033"/>
                  </a:ext>
                </a:extLst>
              </a:tr>
            </a:tbl>
          </a:graphicData>
        </a:graphic>
      </p:graphicFrame>
    </p:spTree>
    <p:extLst>
      <p:ext uri="{BB962C8B-B14F-4D97-AF65-F5344CB8AC3E}">
        <p14:creationId xmlns:p14="http://schemas.microsoft.com/office/powerpoint/2010/main" val="793355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13" name="Table 12">
            <a:extLst>
              <a:ext uri="{FF2B5EF4-FFF2-40B4-BE49-F238E27FC236}">
                <a16:creationId xmlns:a16="http://schemas.microsoft.com/office/drawing/2014/main" id="{E1347CC1-EEF4-495A-BDE0-EBC53DB7AAD8}"/>
              </a:ext>
            </a:extLst>
          </p:cNvPr>
          <p:cNvGraphicFramePr>
            <a:graphicFrameLocks noGrp="1"/>
          </p:cNvGraphicFramePr>
          <p:nvPr>
            <p:extLst>
              <p:ext uri="{D42A27DB-BD31-4B8C-83A1-F6EECF244321}">
                <p14:modId xmlns:p14="http://schemas.microsoft.com/office/powerpoint/2010/main" val="1237794890"/>
              </p:ext>
            </p:extLst>
          </p:nvPr>
        </p:nvGraphicFramePr>
        <p:xfrm>
          <a:off x="1524000" y="1397000"/>
          <a:ext cx="6096000" cy="128016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$2,000,000 (C2)</a:t>
                      </a:r>
                    </a:p>
                    <a:p>
                      <a:pPr algn="ctr"/>
                      <a:r>
                        <a:rPr lang="en-US" b="0" dirty="0"/>
                        <a:t>$5,150,000 (C7)</a:t>
                      </a:r>
                    </a:p>
                  </a:txBody>
                  <a:tcPr/>
                </a:tc>
                <a:tc>
                  <a:txBody>
                    <a:bodyPr/>
                    <a:lstStyle/>
                    <a:p>
                      <a:pPr algn="ctr"/>
                      <a:r>
                        <a:rPr lang="en-US" b="0" dirty="0"/>
                        <a:t>$0</a:t>
                      </a:r>
                    </a:p>
                    <a:p>
                      <a:pPr algn="ctr"/>
                      <a:r>
                        <a:rPr lang="en-US" b="0" dirty="0"/>
                        <a:t>$5,150,000</a:t>
                      </a:r>
                    </a:p>
                  </a:txBody>
                  <a:tcPr/>
                </a:tc>
                <a:tc>
                  <a:txBody>
                    <a:bodyPr/>
                    <a:lstStyle/>
                    <a:p>
                      <a:pPr marL="285750" indent="-285750" algn="ctr">
                        <a:buFontTx/>
                        <a:buChar char="-"/>
                      </a:pPr>
                      <a:r>
                        <a:rPr lang="en-US" b="0" dirty="0">
                          <a:solidFill>
                            <a:srgbClr val="FF0000"/>
                          </a:solidFill>
                        </a:rPr>
                        <a:t>$2,000,000</a:t>
                      </a:r>
                    </a:p>
                    <a:p>
                      <a:pPr marL="0" indent="0" algn="ctr">
                        <a:buFontTx/>
                        <a:buNone/>
                      </a:pPr>
                      <a:r>
                        <a:rPr lang="en-US" b="0" dirty="0">
                          <a:solidFill>
                            <a:schemeClr val="tx1"/>
                          </a:solidFill>
                        </a:rPr>
                        <a:t>     $0</a:t>
                      </a:r>
                    </a:p>
                  </a:txBody>
                  <a:tcPr/>
                </a:tc>
                <a:extLst>
                  <a:ext uri="{0D108BD9-81ED-4DB2-BD59-A6C34878D82A}">
                    <a16:rowId xmlns:a16="http://schemas.microsoft.com/office/drawing/2014/main" val="1503762248"/>
                  </a:ext>
                </a:extLst>
              </a:tr>
            </a:tbl>
          </a:graphicData>
        </a:graphic>
      </p:graphicFrame>
      <p:sp>
        <p:nvSpPr>
          <p:cNvPr id="16" name="TextBox 15">
            <a:extLst>
              <a:ext uri="{FF2B5EF4-FFF2-40B4-BE49-F238E27FC236}">
                <a16:creationId xmlns:a16="http://schemas.microsoft.com/office/drawing/2014/main" id="{FC228CBE-EE8F-4A87-BBCD-FCEA7B9C5236}"/>
              </a:ext>
            </a:extLst>
          </p:cNvPr>
          <p:cNvSpPr txBox="1"/>
          <p:nvPr/>
        </p:nvSpPr>
        <p:spPr>
          <a:xfrm>
            <a:off x="742462" y="2675004"/>
            <a:ext cx="7909170" cy="2031325"/>
          </a:xfrm>
          <a:prstGeom prst="rect">
            <a:avLst/>
          </a:prstGeom>
          <a:noFill/>
        </p:spPr>
        <p:txBody>
          <a:bodyPr wrap="square" rtlCol="0">
            <a:spAutoFit/>
          </a:bodyPr>
          <a:lstStyle/>
          <a:p>
            <a:endParaRPr lang="en-US" b="1" i="1" dirty="0">
              <a:latin typeface="+mj-lt"/>
            </a:endParaRPr>
          </a:p>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There is $2M remaining in one-time HI funding for Strategy C2, which will be carried over into FY 18-19. Therefore, Measure H funding can be reduced by $2M with no net reduction in funding for Strategy C2. </a:t>
            </a:r>
          </a:p>
          <a:p>
            <a:endParaRPr lang="en-US" dirty="0">
              <a:latin typeface="+mj-lt"/>
            </a:endParaRPr>
          </a:p>
        </p:txBody>
      </p:sp>
      <p:sp>
        <p:nvSpPr>
          <p:cNvPr id="10" name="Title 1">
            <a:extLst>
              <a:ext uri="{FF2B5EF4-FFF2-40B4-BE49-F238E27FC236}">
                <a16:creationId xmlns:a16="http://schemas.microsoft.com/office/drawing/2014/main" id="{E4616C56-5253-40B5-B9A5-78A426FF5C50}"/>
              </a:ext>
            </a:extLst>
          </p:cNvPr>
          <p:cNvSpPr txBox="1">
            <a:spLocks/>
          </p:cNvSpPr>
          <p:nvPr/>
        </p:nvSpPr>
        <p:spPr>
          <a:xfrm>
            <a:off x="1164414" y="208705"/>
            <a:ext cx="7838074" cy="106680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C2: Increase Employment for Homeless Adults by Supporting Social Enterprise</a:t>
            </a:r>
          </a:p>
          <a:p>
            <a:pPr algn="l">
              <a:lnSpc>
                <a:spcPct val="80000"/>
              </a:lnSpc>
            </a:pPr>
            <a:r>
              <a:rPr lang="en-US" sz="3200" b="1" dirty="0">
                <a:solidFill>
                  <a:schemeClr val="bg1"/>
                </a:solidFill>
                <a:cs typeface="Arial" panose="020B0604020202020204" pitchFamily="34" charset="0"/>
              </a:rPr>
              <a:t>C7: Subsidized Employment for Homeless Adults</a:t>
            </a:r>
          </a:p>
          <a:p>
            <a:pPr algn="l">
              <a:lnSpc>
                <a:spcPct val="80000"/>
              </a:lnSpc>
            </a:pPr>
            <a:endParaRPr lang="en-US" sz="2000" b="1" dirty="0">
              <a:solidFill>
                <a:schemeClr val="bg1"/>
              </a:solidFill>
              <a:cs typeface="Arial" panose="020B0604020202020204" pitchFamily="34" charset="0"/>
            </a:endParaRPr>
          </a:p>
        </p:txBody>
      </p:sp>
    </p:spTree>
    <p:extLst>
      <p:ext uri="{BB962C8B-B14F-4D97-AF65-F5344CB8AC3E}">
        <p14:creationId xmlns:p14="http://schemas.microsoft.com/office/powerpoint/2010/main" val="3382635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8" name="Table 7">
            <a:extLst>
              <a:ext uri="{FF2B5EF4-FFF2-40B4-BE49-F238E27FC236}">
                <a16:creationId xmlns:a16="http://schemas.microsoft.com/office/drawing/2014/main" id="{3AAC831E-1A93-4AEC-9D27-01E56B887EE1}"/>
              </a:ext>
            </a:extLst>
          </p:cNvPr>
          <p:cNvGraphicFramePr>
            <a:graphicFrameLocks noGrp="1"/>
          </p:cNvGraphicFramePr>
          <p:nvPr>
            <p:extLst>
              <p:ext uri="{D42A27DB-BD31-4B8C-83A1-F6EECF244321}">
                <p14:modId xmlns:p14="http://schemas.microsoft.com/office/powerpoint/2010/main" val="3642073602"/>
              </p:ext>
            </p:extLst>
          </p:nvPr>
        </p:nvGraphicFramePr>
        <p:xfrm>
          <a:off x="344664" y="1498160"/>
          <a:ext cx="8448430" cy="2809240"/>
        </p:xfrm>
        <a:graphic>
          <a:graphicData uri="http://schemas.openxmlformats.org/drawingml/2006/table">
            <a:tbl>
              <a:tblPr firstRow="1" bandRow="1">
                <a:tableStyleId>{D27102A9-8310-4765-A935-A1911B00CA55}</a:tableStyleId>
              </a:tblPr>
              <a:tblGrid>
                <a:gridCol w="8448430">
                  <a:extLst>
                    <a:ext uri="{9D8B030D-6E8A-4147-A177-3AD203B41FA5}">
                      <a16:colId xmlns:a16="http://schemas.microsoft.com/office/drawing/2014/main" val="3803308267"/>
                    </a:ext>
                  </a:extLst>
                </a:gridCol>
              </a:tblGrid>
              <a:tr h="370840">
                <a:tc>
                  <a:txBody>
                    <a:bodyPr/>
                    <a:lstStyle/>
                    <a:p>
                      <a:r>
                        <a:rPr lang="en-US" dirty="0">
                          <a:latin typeface="+mj-lt"/>
                        </a:rPr>
                        <a:t>LEAD AGENCY: DHS</a:t>
                      </a:r>
                    </a:p>
                  </a:txBody>
                  <a:tcPr/>
                </a:tc>
                <a:extLst>
                  <a:ext uri="{0D108BD9-81ED-4DB2-BD59-A6C34878D82A}">
                    <a16:rowId xmlns:a16="http://schemas.microsoft.com/office/drawing/2014/main" val="1142816889"/>
                  </a:ext>
                </a:extLst>
              </a:tr>
              <a:tr h="370840">
                <a:tc>
                  <a:txBody>
                    <a:bodyPr/>
                    <a:lstStyle/>
                    <a:p>
                      <a:r>
                        <a:rPr lang="en-US" dirty="0">
                          <a:latin typeface="+mj-lt"/>
                        </a:rPr>
                        <a:t>DESCRIPTION: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mj-lt"/>
                        </a:rPr>
                        <a:t>This strategy provides Supplemental Security Income and Veterans Benefits Advocacy for disabled</a:t>
                      </a:r>
                      <a:r>
                        <a:rPr lang="en-US" sz="1600" baseline="0" dirty="0">
                          <a:latin typeface="+mj-lt"/>
                        </a:rPr>
                        <a:t> </a:t>
                      </a:r>
                      <a:r>
                        <a:rPr lang="en-US" sz="1600" dirty="0">
                          <a:latin typeface="+mj-lt"/>
                        </a:rPr>
                        <a:t>individuals who are homeless or at risk of homelessness.  Services include support with developing and filing high quality benefits applications, securing medical records, coordinating housing and other needed services.</a:t>
                      </a:r>
                    </a:p>
                    <a:p>
                      <a:endParaRPr lang="en-US" sz="1600" dirty="0">
                        <a:latin typeface="+mj-lt"/>
                      </a:endParaRPr>
                    </a:p>
                  </a:txBody>
                  <a:tcPr/>
                </a:tc>
                <a:extLst>
                  <a:ext uri="{0D108BD9-81ED-4DB2-BD59-A6C34878D82A}">
                    <a16:rowId xmlns:a16="http://schemas.microsoft.com/office/drawing/2014/main" val="3734265956"/>
                  </a:ext>
                </a:extLst>
              </a:tr>
              <a:tr h="370840">
                <a:tc>
                  <a:txBody>
                    <a:bodyPr/>
                    <a:lstStyle/>
                    <a:p>
                      <a:pPr marL="0" indent="0">
                        <a:buFont typeface="Arial" panose="020B0604020202020204" pitchFamily="34" charset="0"/>
                        <a:buNone/>
                      </a:pPr>
                      <a:r>
                        <a:rPr lang="en-US" dirty="0">
                          <a:latin typeface="+mj-lt"/>
                        </a:rPr>
                        <a:t>STATUS:</a:t>
                      </a:r>
                    </a:p>
                    <a:p>
                      <a:pPr marL="285750" indent="-285750">
                        <a:buFont typeface="Wingdings" panose="05000000000000000000" pitchFamily="2" charset="2"/>
                        <a:buChar char="§"/>
                      </a:pPr>
                      <a:r>
                        <a:rPr lang="en-US" sz="1600" dirty="0">
                          <a:latin typeface="+mj-lt"/>
                        </a:rPr>
                        <a:t>A total of 4,261</a:t>
                      </a:r>
                      <a:r>
                        <a:rPr lang="en-US" sz="1600" baseline="0" dirty="0">
                          <a:latin typeface="+mj-lt"/>
                        </a:rPr>
                        <a:t> adults</a:t>
                      </a:r>
                      <a:r>
                        <a:rPr lang="en-US" sz="1600" dirty="0">
                          <a:latin typeface="+mj-lt"/>
                        </a:rPr>
                        <a:t> were served from July – December 2017</a:t>
                      </a:r>
                    </a:p>
                    <a:p>
                      <a:pPr marL="285750" indent="-285750">
                        <a:buFont typeface="Wingdings" panose="05000000000000000000" pitchFamily="2" charset="2"/>
                        <a:buChar char="§"/>
                      </a:pPr>
                      <a:r>
                        <a:rPr lang="en-US" sz="1600" dirty="0">
                          <a:latin typeface="+mj-lt"/>
                        </a:rPr>
                        <a:t>DHS projects that a total of 28,625 will be newly enrolled throughout FY 18-19</a:t>
                      </a:r>
                    </a:p>
                  </a:txBody>
                  <a:tcPr/>
                </a:tc>
                <a:extLst>
                  <a:ext uri="{0D108BD9-81ED-4DB2-BD59-A6C34878D82A}">
                    <a16:rowId xmlns:a16="http://schemas.microsoft.com/office/drawing/2014/main" val="1667369101"/>
                  </a:ext>
                </a:extLst>
              </a:tr>
            </a:tbl>
          </a:graphicData>
        </a:graphic>
      </p:graphicFrame>
      <p:sp>
        <p:nvSpPr>
          <p:cNvPr id="9" name="Title 1">
            <a:extLst>
              <a:ext uri="{FF2B5EF4-FFF2-40B4-BE49-F238E27FC236}">
                <a16:creationId xmlns:a16="http://schemas.microsoft.com/office/drawing/2014/main" id="{45F382EA-2979-43C7-A7CE-1B5DAADBB1CB}"/>
              </a:ext>
            </a:extLst>
          </p:cNvPr>
          <p:cNvSpPr txBox="1">
            <a:spLocks/>
          </p:cNvSpPr>
          <p:nvPr/>
        </p:nvSpPr>
        <p:spPr>
          <a:xfrm>
            <a:off x="1164414" y="208705"/>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C4/C5/C6: Countywide SSI/SSDI and Veterans Benefits Advocacy</a:t>
            </a:r>
          </a:p>
        </p:txBody>
      </p:sp>
    </p:spTree>
    <p:extLst>
      <p:ext uri="{BB962C8B-B14F-4D97-AF65-F5344CB8AC3E}">
        <p14:creationId xmlns:p14="http://schemas.microsoft.com/office/powerpoint/2010/main" val="3585359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45F382EA-2979-43C7-A7CE-1B5DAADBB1CB}"/>
              </a:ext>
            </a:extLst>
          </p:cNvPr>
          <p:cNvSpPr txBox="1">
            <a:spLocks/>
          </p:cNvSpPr>
          <p:nvPr/>
        </p:nvSpPr>
        <p:spPr>
          <a:xfrm>
            <a:off x="1164414" y="208705"/>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C4/C5/C6: Countywide SSI/SSDI and Veterans Benefits Advocacy</a:t>
            </a:r>
          </a:p>
        </p:txBody>
      </p:sp>
      <p:graphicFrame>
        <p:nvGraphicFramePr>
          <p:cNvPr id="10" name="Table 9">
            <a:extLst>
              <a:ext uri="{FF2B5EF4-FFF2-40B4-BE49-F238E27FC236}">
                <a16:creationId xmlns:a16="http://schemas.microsoft.com/office/drawing/2014/main" id="{68E7F81B-4E34-481D-A0BE-58CB88C7C361}"/>
              </a:ext>
            </a:extLst>
          </p:cNvPr>
          <p:cNvGraphicFramePr>
            <a:graphicFrameLocks noGrp="1"/>
          </p:cNvGraphicFramePr>
          <p:nvPr>
            <p:extLst>
              <p:ext uri="{D42A27DB-BD31-4B8C-83A1-F6EECF244321}">
                <p14:modId xmlns:p14="http://schemas.microsoft.com/office/powerpoint/2010/main" val="3264056492"/>
              </p:ext>
            </p:extLst>
          </p:nvPr>
        </p:nvGraphicFramePr>
        <p:xfrm>
          <a:off x="1524000" y="1397000"/>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$15,680,000</a:t>
                      </a:r>
                    </a:p>
                  </a:txBody>
                  <a:tcPr/>
                </a:tc>
                <a:tc>
                  <a:txBody>
                    <a:bodyPr/>
                    <a:lstStyle/>
                    <a:p>
                      <a:pPr algn="ctr"/>
                      <a:r>
                        <a:rPr lang="en-US" b="0" dirty="0"/>
                        <a:t>$12,680,000</a:t>
                      </a:r>
                    </a:p>
                  </a:txBody>
                  <a:tcPr/>
                </a:tc>
                <a:tc>
                  <a:txBody>
                    <a:bodyPr/>
                    <a:lstStyle/>
                    <a:p>
                      <a:pPr algn="ctr"/>
                      <a:r>
                        <a:rPr lang="en-US" b="0" dirty="0">
                          <a:solidFill>
                            <a:srgbClr val="FF0000"/>
                          </a:solidFill>
                        </a:rPr>
                        <a:t>- $3,000,000</a:t>
                      </a:r>
                    </a:p>
                  </a:txBody>
                  <a:tcPr/>
                </a:tc>
                <a:extLst>
                  <a:ext uri="{0D108BD9-81ED-4DB2-BD59-A6C34878D82A}">
                    <a16:rowId xmlns:a16="http://schemas.microsoft.com/office/drawing/2014/main" val="1503762248"/>
                  </a:ext>
                </a:extLst>
              </a:tr>
            </a:tbl>
          </a:graphicData>
        </a:graphic>
      </p:graphicFrame>
      <p:sp>
        <p:nvSpPr>
          <p:cNvPr id="13" name="TextBox 12">
            <a:extLst>
              <a:ext uri="{FF2B5EF4-FFF2-40B4-BE49-F238E27FC236}">
                <a16:creationId xmlns:a16="http://schemas.microsoft.com/office/drawing/2014/main" id="{0183AAEA-99B1-4043-85C6-EC46E4B5A416}"/>
              </a:ext>
            </a:extLst>
          </p:cNvPr>
          <p:cNvSpPr txBox="1"/>
          <p:nvPr/>
        </p:nvSpPr>
        <p:spPr>
          <a:xfrm>
            <a:off x="769095" y="2675004"/>
            <a:ext cx="7909170" cy="2031325"/>
          </a:xfrm>
          <a:prstGeom prst="rect">
            <a:avLst/>
          </a:prstGeom>
          <a:noFill/>
        </p:spPr>
        <p:txBody>
          <a:bodyPr wrap="square" rtlCol="0">
            <a:spAutoFit/>
          </a:bodyPr>
          <a:lstStyle/>
          <a:p>
            <a:r>
              <a:rPr lang="en-US" b="1" i="1" dirty="0">
                <a:latin typeface="+mj-lt"/>
              </a:rPr>
              <a:t>Justification</a:t>
            </a:r>
          </a:p>
          <a:p>
            <a:endParaRPr lang="en-US" b="1" i="1" dirty="0">
              <a:latin typeface="+mj-lt"/>
            </a:endParaRPr>
          </a:p>
          <a:p>
            <a:r>
              <a:rPr lang="en-US" dirty="0">
                <a:latin typeface="+mj-lt"/>
              </a:rPr>
              <a:t>This recommendation assumes that $3M in new federal revenue can be drawn down to offset the $3M reduction in Measure H funding, such that there will be no net change in funding for this strategy.</a:t>
            </a:r>
          </a:p>
          <a:p>
            <a:endParaRPr lang="en-US" dirty="0">
              <a:latin typeface="+mj-lt"/>
            </a:endParaRPr>
          </a:p>
          <a:p>
            <a:endParaRPr lang="en-US" dirty="0">
              <a:latin typeface="+mj-lt"/>
            </a:endParaRPr>
          </a:p>
        </p:txBody>
      </p:sp>
    </p:spTree>
    <p:extLst>
      <p:ext uri="{BB962C8B-B14F-4D97-AF65-F5344CB8AC3E}">
        <p14:creationId xmlns:p14="http://schemas.microsoft.com/office/powerpoint/2010/main" val="4230298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8" name="Table 7">
            <a:extLst>
              <a:ext uri="{FF2B5EF4-FFF2-40B4-BE49-F238E27FC236}">
                <a16:creationId xmlns:a16="http://schemas.microsoft.com/office/drawing/2014/main" id="{3AAC831E-1A93-4AEC-9D27-01E56B887EE1}"/>
              </a:ext>
            </a:extLst>
          </p:cNvPr>
          <p:cNvGraphicFramePr>
            <a:graphicFrameLocks noGrp="1"/>
          </p:cNvGraphicFramePr>
          <p:nvPr>
            <p:extLst>
              <p:ext uri="{D42A27DB-BD31-4B8C-83A1-F6EECF244321}">
                <p14:modId xmlns:p14="http://schemas.microsoft.com/office/powerpoint/2010/main" val="1290235325"/>
              </p:ext>
            </p:extLst>
          </p:nvPr>
        </p:nvGraphicFramePr>
        <p:xfrm>
          <a:off x="344664" y="1498160"/>
          <a:ext cx="8448430" cy="3784600"/>
        </p:xfrm>
        <a:graphic>
          <a:graphicData uri="http://schemas.openxmlformats.org/drawingml/2006/table">
            <a:tbl>
              <a:tblPr firstRow="1" bandRow="1">
                <a:tableStyleId>{D27102A9-8310-4765-A935-A1911B00CA55}</a:tableStyleId>
              </a:tblPr>
              <a:tblGrid>
                <a:gridCol w="8448430">
                  <a:extLst>
                    <a:ext uri="{9D8B030D-6E8A-4147-A177-3AD203B41FA5}">
                      <a16:colId xmlns:a16="http://schemas.microsoft.com/office/drawing/2014/main" val="3803308267"/>
                    </a:ext>
                  </a:extLst>
                </a:gridCol>
              </a:tblGrid>
              <a:tr h="370840">
                <a:tc>
                  <a:txBody>
                    <a:bodyPr/>
                    <a:lstStyle/>
                    <a:p>
                      <a:r>
                        <a:rPr lang="en-US" dirty="0">
                          <a:latin typeface="+mj-lt"/>
                        </a:rPr>
                        <a:t>LEAD AGENCY: DHS / Sheriff’s Department</a:t>
                      </a:r>
                    </a:p>
                  </a:txBody>
                  <a:tcPr/>
                </a:tc>
                <a:extLst>
                  <a:ext uri="{0D108BD9-81ED-4DB2-BD59-A6C34878D82A}">
                    <a16:rowId xmlns:a16="http://schemas.microsoft.com/office/drawing/2014/main" val="1142816889"/>
                  </a:ext>
                </a:extLst>
              </a:tr>
              <a:tr h="370840">
                <a:tc>
                  <a:txBody>
                    <a:bodyPr/>
                    <a:lstStyle/>
                    <a:p>
                      <a:r>
                        <a:rPr lang="en-US" dirty="0">
                          <a:latin typeface="+mj-lt"/>
                        </a:rPr>
                        <a:t>DESCRIPTION: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baseline="0" dirty="0">
                          <a:latin typeface="+mj-lt"/>
                        </a:rPr>
                        <a:t>Jail In-Reach (JIR) links homeless incarcerated individuals to supportive services from the beginning of incarceration in order to avoid discharges into homelessness. The Sheriff’s Department and the Department of Health Services work with community-based organizations and offer JIR services to all homeless individuals incarcerated in Los Angeles County jails.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600" baseline="0" dirty="0">
                        <a:latin typeface="+mj-lt"/>
                      </a:endParaRPr>
                    </a:p>
                  </a:txBody>
                  <a:tcPr/>
                </a:tc>
                <a:extLst>
                  <a:ext uri="{0D108BD9-81ED-4DB2-BD59-A6C34878D82A}">
                    <a16:rowId xmlns:a16="http://schemas.microsoft.com/office/drawing/2014/main" val="3734265956"/>
                  </a:ext>
                </a:extLst>
              </a:tr>
              <a:tr h="370840">
                <a:tc>
                  <a:txBody>
                    <a:bodyPr/>
                    <a:lstStyle/>
                    <a:p>
                      <a:pPr marL="0" indent="0">
                        <a:buFont typeface="Arial" panose="020B0604020202020204" pitchFamily="34" charset="0"/>
                        <a:buNone/>
                      </a:pPr>
                      <a:r>
                        <a:rPr lang="en-US" dirty="0">
                          <a:latin typeface="+mj-lt"/>
                        </a:rPr>
                        <a:t>STATUS:</a:t>
                      </a:r>
                    </a:p>
                    <a:p>
                      <a:pPr marL="285750" indent="-285750">
                        <a:buFont typeface="Wingdings" panose="05000000000000000000" pitchFamily="2" charset="2"/>
                        <a:buChar char="§"/>
                      </a:pPr>
                      <a:r>
                        <a:rPr lang="en-US" sz="1600" dirty="0">
                          <a:latin typeface="+mj-lt"/>
                        </a:rPr>
                        <a:t>2,196 individuals were served from July – December 2017</a:t>
                      </a:r>
                    </a:p>
                    <a:p>
                      <a:pPr marL="285750" indent="-285750">
                        <a:buFont typeface="Wingdings" panose="05000000000000000000" pitchFamily="2" charset="2"/>
                        <a:buChar char="§"/>
                      </a:pPr>
                      <a:r>
                        <a:rPr lang="en-US" sz="1600" dirty="0">
                          <a:latin typeface="+mj-lt"/>
                        </a:rPr>
                        <a:t>960 individuals are projected to be served in FY 18-19</a:t>
                      </a:r>
                    </a:p>
                    <a:p>
                      <a:pPr marL="285750" indent="-285750">
                        <a:buFont typeface="Wingdings" panose="05000000000000000000" pitchFamily="2" charset="2"/>
                        <a:buChar char="§"/>
                      </a:pPr>
                      <a:r>
                        <a:rPr lang="en-US" sz="1600" dirty="0">
                          <a:latin typeface="+mj-lt"/>
                        </a:rPr>
                        <a:t>The projected number served is based on a caseload of 20 clients per case manager x 12 case managers with 3 months duration of services.</a:t>
                      </a:r>
                      <a:r>
                        <a:rPr lang="en-US" sz="1600" baseline="0" dirty="0">
                          <a:latin typeface="+mj-lt"/>
                        </a:rPr>
                        <a:t> This reflects a shift to providing more intensive services to a smaller number of homeless inmates, based on experience-to-date with this program.</a:t>
                      </a:r>
                      <a:endParaRPr lang="en-US" sz="1600" dirty="0">
                        <a:latin typeface="+mj-lt"/>
                      </a:endParaRPr>
                    </a:p>
                  </a:txBody>
                  <a:tcPr/>
                </a:tc>
                <a:extLst>
                  <a:ext uri="{0D108BD9-81ED-4DB2-BD59-A6C34878D82A}">
                    <a16:rowId xmlns:a16="http://schemas.microsoft.com/office/drawing/2014/main" val="1667369101"/>
                  </a:ext>
                </a:extLst>
              </a:tr>
            </a:tbl>
          </a:graphicData>
        </a:graphic>
      </p:graphicFrame>
      <p:sp>
        <p:nvSpPr>
          <p:cNvPr id="10" name="Title 1">
            <a:extLst>
              <a:ext uri="{FF2B5EF4-FFF2-40B4-BE49-F238E27FC236}">
                <a16:creationId xmlns:a16="http://schemas.microsoft.com/office/drawing/2014/main" id="{4ADB0431-A78B-42FE-B435-6B1D92710C51}"/>
              </a:ext>
            </a:extLst>
          </p:cNvPr>
          <p:cNvSpPr txBox="1">
            <a:spLocks/>
          </p:cNvSpPr>
          <p:nvPr/>
        </p:nvSpPr>
        <p:spPr>
          <a:xfrm>
            <a:off x="1164413" y="318117"/>
            <a:ext cx="7976465"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D2: Jail In-Reach</a:t>
            </a:r>
          </a:p>
        </p:txBody>
      </p:sp>
    </p:spTree>
    <p:extLst>
      <p:ext uri="{BB962C8B-B14F-4D97-AF65-F5344CB8AC3E}">
        <p14:creationId xmlns:p14="http://schemas.microsoft.com/office/powerpoint/2010/main" val="42125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10" name="Title 1">
            <a:extLst>
              <a:ext uri="{FF2B5EF4-FFF2-40B4-BE49-F238E27FC236}">
                <a16:creationId xmlns:a16="http://schemas.microsoft.com/office/drawing/2014/main" id="{4ADB0431-A78B-42FE-B435-6B1D92710C51}"/>
              </a:ext>
            </a:extLst>
          </p:cNvPr>
          <p:cNvSpPr txBox="1">
            <a:spLocks/>
          </p:cNvSpPr>
          <p:nvPr/>
        </p:nvSpPr>
        <p:spPr>
          <a:xfrm>
            <a:off x="1164413" y="318117"/>
            <a:ext cx="7976465"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D2: Jail In-Reach</a:t>
            </a:r>
          </a:p>
        </p:txBody>
      </p:sp>
      <p:graphicFrame>
        <p:nvGraphicFramePr>
          <p:cNvPr id="9" name="Table 8">
            <a:extLst>
              <a:ext uri="{FF2B5EF4-FFF2-40B4-BE49-F238E27FC236}">
                <a16:creationId xmlns:a16="http://schemas.microsoft.com/office/drawing/2014/main" id="{DE26C4C9-F702-4D37-B1CE-30EA185F6AA4}"/>
              </a:ext>
            </a:extLst>
          </p:cNvPr>
          <p:cNvGraphicFramePr>
            <a:graphicFrameLocks noGrp="1"/>
          </p:cNvGraphicFramePr>
          <p:nvPr>
            <p:extLst>
              <p:ext uri="{D42A27DB-BD31-4B8C-83A1-F6EECF244321}">
                <p14:modId xmlns:p14="http://schemas.microsoft.com/office/powerpoint/2010/main" val="4016503453"/>
              </p:ext>
            </p:extLst>
          </p:nvPr>
        </p:nvGraphicFramePr>
        <p:xfrm>
          <a:off x="1524000" y="1397000"/>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$1,120,000</a:t>
                      </a:r>
                    </a:p>
                  </a:txBody>
                  <a:tcPr/>
                </a:tc>
                <a:tc>
                  <a:txBody>
                    <a:bodyPr/>
                    <a:lstStyle/>
                    <a:p>
                      <a:pPr algn="ctr"/>
                      <a:r>
                        <a:rPr lang="en-US" b="0" dirty="0"/>
                        <a:t>$0</a:t>
                      </a:r>
                    </a:p>
                  </a:txBody>
                  <a:tcPr/>
                </a:tc>
                <a:tc>
                  <a:txBody>
                    <a:bodyPr/>
                    <a:lstStyle/>
                    <a:p>
                      <a:pPr algn="ctr"/>
                      <a:r>
                        <a:rPr lang="en-US" b="0" dirty="0">
                          <a:solidFill>
                            <a:srgbClr val="FF0000"/>
                          </a:solidFill>
                        </a:rPr>
                        <a:t>- $1,120,000</a:t>
                      </a:r>
                    </a:p>
                  </a:txBody>
                  <a:tcPr/>
                </a:tc>
                <a:extLst>
                  <a:ext uri="{0D108BD9-81ED-4DB2-BD59-A6C34878D82A}">
                    <a16:rowId xmlns:a16="http://schemas.microsoft.com/office/drawing/2014/main" val="1503762248"/>
                  </a:ext>
                </a:extLst>
              </a:tr>
            </a:tbl>
          </a:graphicData>
        </a:graphic>
      </p:graphicFrame>
      <p:sp>
        <p:nvSpPr>
          <p:cNvPr id="16" name="TextBox 15">
            <a:extLst>
              <a:ext uri="{FF2B5EF4-FFF2-40B4-BE49-F238E27FC236}">
                <a16:creationId xmlns:a16="http://schemas.microsoft.com/office/drawing/2014/main" id="{5AE4DE24-269D-43D1-8D82-C26F8B5DF468}"/>
              </a:ext>
            </a:extLst>
          </p:cNvPr>
          <p:cNvSpPr txBox="1"/>
          <p:nvPr/>
        </p:nvSpPr>
        <p:spPr>
          <a:xfrm>
            <a:off x="758092" y="2711938"/>
            <a:ext cx="7909170" cy="2585323"/>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Strategy B1 will transfer $1.12 M in one-time, justice-connected AB 109 funds to Strategy D2</a:t>
            </a:r>
          </a:p>
          <a:p>
            <a:pPr marL="285750" indent="-285750">
              <a:buFont typeface="Arial" panose="020B0604020202020204" pitchFamily="34" charset="0"/>
              <a:buChar char="•"/>
            </a:pPr>
            <a:r>
              <a:rPr lang="en-US" dirty="0">
                <a:latin typeface="+mj-lt"/>
              </a:rPr>
              <a:t>Strategy D2 will transfer $1.12M in Measure H funding to Strategy B1</a:t>
            </a:r>
          </a:p>
          <a:p>
            <a:pPr marL="285750" indent="-285750">
              <a:buFont typeface="Arial" panose="020B0604020202020204" pitchFamily="34" charset="0"/>
              <a:buChar char="•"/>
            </a:pPr>
            <a:r>
              <a:rPr lang="en-US" dirty="0">
                <a:latin typeface="+mj-lt"/>
              </a:rPr>
              <a:t>No net change for either strategy</a:t>
            </a:r>
          </a:p>
          <a:p>
            <a:pPr marL="285750" indent="-285750">
              <a:buFont typeface="Arial" panose="020B0604020202020204" pitchFamily="34" charset="0"/>
              <a:buChar char="•"/>
            </a:pPr>
            <a:r>
              <a:rPr lang="en-US" dirty="0">
                <a:latin typeface="+mj-lt"/>
              </a:rPr>
              <a:t>$157,000 in one-time HI funding remains available for utilization for this strategy in FY 18-19</a:t>
            </a:r>
          </a:p>
          <a:p>
            <a:endParaRPr lang="en-US" dirty="0"/>
          </a:p>
        </p:txBody>
      </p:sp>
    </p:spTree>
    <p:extLst>
      <p:ext uri="{BB962C8B-B14F-4D97-AF65-F5344CB8AC3E}">
        <p14:creationId xmlns:p14="http://schemas.microsoft.com/office/powerpoint/2010/main" val="3328450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8" name="Table 7">
            <a:extLst>
              <a:ext uri="{FF2B5EF4-FFF2-40B4-BE49-F238E27FC236}">
                <a16:creationId xmlns:a16="http://schemas.microsoft.com/office/drawing/2014/main" id="{3AAC831E-1A93-4AEC-9D27-01E56B887EE1}"/>
              </a:ext>
            </a:extLst>
          </p:cNvPr>
          <p:cNvGraphicFramePr>
            <a:graphicFrameLocks noGrp="1"/>
          </p:cNvGraphicFramePr>
          <p:nvPr>
            <p:extLst>
              <p:ext uri="{D42A27DB-BD31-4B8C-83A1-F6EECF244321}">
                <p14:modId xmlns:p14="http://schemas.microsoft.com/office/powerpoint/2010/main" val="358779710"/>
              </p:ext>
            </p:extLst>
          </p:nvPr>
        </p:nvGraphicFramePr>
        <p:xfrm>
          <a:off x="344664" y="1498160"/>
          <a:ext cx="8448430" cy="3296920"/>
        </p:xfrm>
        <a:graphic>
          <a:graphicData uri="http://schemas.openxmlformats.org/drawingml/2006/table">
            <a:tbl>
              <a:tblPr firstRow="1" bandRow="1">
                <a:tableStyleId>{D27102A9-8310-4765-A935-A1911B00CA55}</a:tableStyleId>
              </a:tblPr>
              <a:tblGrid>
                <a:gridCol w="8448430">
                  <a:extLst>
                    <a:ext uri="{9D8B030D-6E8A-4147-A177-3AD203B41FA5}">
                      <a16:colId xmlns:a16="http://schemas.microsoft.com/office/drawing/2014/main" val="3803308267"/>
                    </a:ext>
                  </a:extLst>
                </a:gridCol>
              </a:tblGrid>
              <a:tr h="370840">
                <a:tc>
                  <a:txBody>
                    <a:bodyPr/>
                    <a:lstStyle/>
                    <a:p>
                      <a:r>
                        <a:rPr lang="en-US" dirty="0">
                          <a:latin typeface="+mj-lt"/>
                        </a:rPr>
                        <a:t>LEAD AGENCY: Public Defender</a:t>
                      </a:r>
                    </a:p>
                  </a:txBody>
                  <a:tcPr/>
                </a:tc>
                <a:extLst>
                  <a:ext uri="{0D108BD9-81ED-4DB2-BD59-A6C34878D82A}">
                    <a16:rowId xmlns:a16="http://schemas.microsoft.com/office/drawing/2014/main" val="1142816889"/>
                  </a:ext>
                </a:extLst>
              </a:tr>
              <a:tr h="370840">
                <a:tc>
                  <a:txBody>
                    <a:bodyPr/>
                    <a:lstStyle/>
                    <a:p>
                      <a:r>
                        <a:rPr lang="en-US" dirty="0">
                          <a:latin typeface="+mj-lt"/>
                        </a:rPr>
                        <a:t>DESCRIPTION: </a:t>
                      </a:r>
                    </a:p>
                    <a:p>
                      <a:pPr algn="just"/>
                      <a:r>
                        <a:rPr lang="en-US" sz="1600" dirty="0">
                          <a:latin typeface="+mj-lt"/>
                        </a:rPr>
                        <a:t>This strategy expands access to criminal record clearing and removes barriers to housing and employment for homeless individuals who have criminal records. The Public Defender deploys mobile offices that provide record clearing services.</a:t>
                      </a:r>
                    </a:p>
                    <a:p>
                      <a:pPr algn="just"/>
                      <a:endParaRPr lang="en-US" sz="1200" dirty="0">
                        <a:latin typeface="+mj-lt"/>
                      </a:endParaRPr>
                    </a:p>
                    <a:p>
                      <a:pPr algn="just"/>
                      <a:r>
                        <a:rPr lang="en-US" sz="1600" dirty="0">
                          <a:latin typeface="+mj-lt"/>
                        </a:rPr>
                        <a:t>Criminal Record Clearing Project clinics are conducted at County facilities, community-based organizations, city facilities, and faith-based organizations.</a:t>
                      </a:r>
                    </a:p>
                    <a:p>
                      <a:pPr algn="just"/>
                      <a:endParaRPr lang="en-US" sz="1600" dirty="0">
                        <a:latin typeface="+mj-lt"/>
                      </a:endParaRPr>
                    </a:p>
                  </a:txBody>
                  <a:tcPr/>
                </a:tc>
                <a:extLst>
                  <a:ext uri="{0D108BD9-81ED-4DB2-BD59-A6C34878D82A}">
                    <a16:rowId xmlns:a16="http://schemas.microsoft.com/office/drawing/2014/main" val="3734265956"/>
                  </a:ext>
                </a:extLst>
              </a:tr>
              <a:tr h="370840">
                <a:tc>
                  <a:txBody>
                    <a:bodyPr/>
                    <a:lstStyle/>
                    <a:p>
                      <a:pPr marL="0" indent="0">
                        <a:buFont typeface="Arial" panose="020B0604020202020204" pitchFamily="34" charset="0"/>
                        <a:buNone/>
                      </a:pPr>
                      <a:r>
                        <a:rPr lang="en-US" dirty="0">
                          <a:latin typeface="+mj-lt"/>
                        </a:rPr>
                        <a:t>STATUS:</a:t>
                      </a:r>
                    </a:p>
                    <a:p>
                      <a:pPr marL="285750" indent="-285750">
                        <a:buFont typeface="Wingdings" panose="05000000000000000000" pitchFamily="2" charset="2"/>
                        <a:buChar char="§"/>
                      </a:pPr>
                      <a:r>
                        <a:rPr lang="en-US" dirty="0">
                          <a:latin typeface="+mj-lt"/>
                        </a:rPr>
                        <a:t>Implementation began December 2017</a:t>
                      </a:r>
                    </a:p>
                    <a:p>
                      <a:pPr marL="285750" indent="-285750">
                        <a:buFont typeface="Wingdings" panose="05000000000000000000" pitchFamily="2" charset="2"/>
                        <a:buChar char="§"/>
                      </a:pPr>
                      <a:r>
                        <a:rPr lang="en-US" dirty="0">
                          <a:latin typeface="+mj-lt"/>
                        </a:rPr>
                        <a:t>PD projects that 1,200 individuals will be served in FY 18-19</a:t>
                      </a:r>
                    </a:p>
                  </a:txBody>
                  <a:tcPr/>
                </a:tc>
                <a:extLst>
                  <a:ext uri="{0D108BD9-81ED-4DB2-BD59-A6C34878D82A}">
                    <a16:rowId xmlns:a16="http://schemas.microsoft.com/office/drawing/2014/main" val="1667369101"/>
                  </a:ext>
                </a:extLst>
              </a:tr>
            </a:tbl>
          </a:graphicData>
        </a:graphic>
      </p:graphicFrame>
      <p:sp>
        <p:nvSpPr>
          <p:cNvPr id="10" name="Title 1">
            <a:extLst>
              <a:ext uri="{FF2B5EF4-FFF2-40B4-BE49-F238E27FC236}">
                <a16:creationId xmlns:a16="http://schemas.microsoft.com/office/drawing/2014/main" id="{4ADB0431-A78B-42FE-B435-6B1D92710C51}"/>
              </a:ext>
            </a:extLst>
          </p:cNvPr>
          <p:cNvSpPr txBox="1">
            <a:spLocks/>
          </p:cNvSpPr>
          <p:nvPr/>
        </p:nvSpPr>
        <p:spPr>
          <a:xfrm>
            <a:off x="1164413" y="318117"/>
            <a:ext cx="7976465"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D6: Criminal Record Clearing Project</a:t>
            </a:r>
          </a:p>
        </p:txBody>
      </p:sp>
    </p:spTree>
    <p:extLst>
      <p:ext uri="{BB962C8B-B14F-4D97-AF65-F5344CB8AC3E}">
        <p14:creationId xmlns:p14="http://schemas.microsoft.com/office/powerpoint/2010/main" val="3121216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10" name="Title 1">
            <a:extLst>
              <a:ext uri="{FF2B5EF4-FFF2-40B4-BE49-F238E27FC236}">
                <a16:creationId xmlns:a16="http://schemas.microsoft.com/office/drawing/2014/main" id="{4ADB0431-A78B-42FE-B435-6B1D92710C51}"/>
              </a:ext>
            </a:extLst>
          </p:cNvPr>
          <p:cNvSpPr txBox="1">
            <a:spLocks/>
          </p:cNvSpPr>
          <p:nvPr/>
        </p:nvSpPr>
        <p:spPr>
          <a:xfrm>
            <a:off x="1164413" y="318117"/>
            <a:ext cx="7976465"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D6: Criminal Record Clearing Project</a:t>
            </a:r>
          </a:p>
        </p:txBody>
      </p:sp>
      <p:graphicFrame>
        <p:nvGraphicFramePr>
          <p:cNvPr id="9" name="Table 8">
            <a:extLst>
              <a:ext uri="{FF2B5EF4-FFF2-40B4-BE49-F238E27FC236}">
                <a16:creationId xmlns:a16="http://schemas.microsoft.com/office/drawing/2014/main" id="{ECAD95F6-9CA3-4DFF-8E71-C61C312A0DDF}"/>
              </a:ext>
            </a:extLst>
          </p:cNvPr>
          <p:cNvGraphicFramePr>
            <a:graphicFrameLocks noGrp="1"/>
          </p:cNvGraphicFramePr>
          <p:nvPr>
            <p:extLst>
              <p:ext uri="{D42A27DB-BD31-4B8C-83A1-F6EECF244321}">
                <p14:modId xmlns:p14="http://schemas.microsoft.com/office/powerpoint/2010/main" val="2414160300"/>
              </p:ext>
            </p:extLst>
          </p:nvPr>
        </p:nvGraphicFramePr>
        <p:xfrm>
          <a:off x="1524000" y="1397000"/>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$1,130,000</a:t>
                      </a:r>
                    </a:p>
                  </a:txBody>
                  <a:tcPr/>
                </a:tc>
                <a:tc>
                  <a:txBody>
                    <a:bodyPr/>
                    <a:lstStyle/>
                    <a:p>
                      <a:pPr algn="ctr"/>
                      <a:r>
                        <a:rPr lang="en-US" b="0" dirty="0"/>
                        <a:t>$1,880,000</a:t>
                      </a:r>
                    </a:p>
                  </a:txBody>
                  <a:tcPr/>
                </a:tc>
                <a:tc>
                  <a:txBody>
                    <a:bodyPr/>
                    <a:lstStyle/>
                    <a:p>
                      <a:pPr algn="ctr"/>
                      <a:r>
                        <a:rPr lang="en-US" b="0" dirty="0"/>
                        <a:t>$750,000</a:t>
                      </a:r>
                    </a:p>
                  </a:txBody>
                  <a:tcPr/>
                </a:tc>
                <a:extLst>
                  <a:ext uri="{0D108BD9-81ED-4DB2-BD59-A6C34878D82A}">
                    <a16:rowId xmlns:a16="http://schemas.microsoft.com/office/drawing/2014/main" val="1503762248"/>
                  </a:ext>
                </a:extLst>
              </a:tr>
            </a:tbl>
          </a:graphicData>
        </a:graphic>
      </p:graphicFrame>
      <p:sp>
        <p:nvSpPr>
          <p:cNvPr id="13" name="TextBox 12">
            <a:extLst>
              <a:ext uri="{FF2B5EF4-FFF2-40B4-BE49-F238E27FC236}">
                <a16:creationId xmlns:a16="http://schemas.microsoft.com/office/drawing/2014/main" id="{4220C66A-8BEA-47D2-9573-D944A11344A5}"/>
              </a:ext>
            </a:extLst>
          </p:cNvPr>
          <p:cNvSpPr txBox="1"/>
          <p:nvPr/>
        </p:nvSpPr>
        <p:spPr>
          <a:xfrm>
            <a:off x="742462" y="2675004"/>
            <a:ext cx="7444409" cy="2308324"/>
          </a:xfrm>
          <a:prstGeom prst="rect">
            <a:avLst/>
          </a:prstGeom>
          <a:noFill/>
        </p:spPr>
        <p:txBody>
          <a:bodyPr wrap="square" rtlCol="0">
            <a:spAutoFit/>
          </a:bodyPr>
          <a:lstStyle/>
          <a:p>
            <a:r>
              <a:rPr lang="en-US" b="1" i="1" dirty="0">
                <a:latin typeface="+mj-lt"/>
              </a:rPr>
              <a:t>Justification</a:t>
            </a:r>
          </a:p>
          <a:p>
            <a:endParaRPr lang="en-US" b="1" i="1" dirty="0">
              <a:latin typeface="+mj-lt"/>
            </a:endParaRPr>
          </a:p>
          <a:p>
            <a:pPr marL="285750" indent="-285750">
              <a:buFont typeface="Arial" panose="020B0604020202020204" pitchFamily="34" charset="0"/>
              <a:buChar char="•"/>
            </a:pPr>
            <a:r>
              <a:rPr lang="en-US" dirty="0">
                <a:latin typeface="+mj-lt"/>
              </a:rPr>
              <a:t>Additional funding is requested to enable the Los Angeles City Attorney to help clear infractions at all Public Defender record clearing events countywide. The Public Defender can only address felonies and misdemeanors. This funding will expand an existing Los Angeles City Attorney program funded by the County.</a:t>
            </a:r>
          </a:p>
          <a:p>
            <a:endParaRPr lang="en-US" dirty="0">
              <a:latin typeface="+mj-lt"/>
            </a:endParaRPr>
          </a:p>
        </p:txBody>
      </p:sp>
    </p:spTree>
    <p:extLst>
      <p:ext uri="{BB962C8B-B14F-4D97-AF65-F5344CB8AC3E}">
        <p14:creationId xmlns:p14="http://schemas.microsoft.com/office/powerpoint/2010/main" val="34964041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8" name="Table 7">
            <a:extLst>
              <a:ext uri="{FF2B5EF4-FFF2-40B4-BE49-F238E27FC236}">
                <a16:creationId xmlns:a16="http://schemas.microsoft.com/office/drawing/2014/main" id="{3AAC831E-1A93-4AEC-9D27-01E56B887EE1}"/>
              </a:ext>
            </a:extLst>
          </p:cNvPr>
          <p:cNvGraphicFramePr>
            <a:graphicFrameLocks noGrp="1"/>
          </p:cNvGraphicFramePr>
          <p:nvPr>
            <p:extLst>
              <p:ext uri="{D42A27DB-BD31-4B8C-83A1-F6EECF244321}">
                <p14:modId xmlns:p14="http://schemas.microsoft.com/office/powerpoint/2010/main" val="1407737769"/>
              </p:ext>
            </p:extLst>
          </p:nvPr>
        </p:nvGraphicFramePr>
        <p:xfrm>
          <a:off x="344664" y="1498160"/>
          <a:ext cx="8448430" cy="3810000"/>
        </p:xfrm>
        <a:graphic>
          <a:graphicData uri="http://schemas.openxmlformats.org/drawingml/2006/table">
            <a:tbl>
              <a:tblPr firstRow="1" bandRow="1">
                <a:tableStyleId>{D27102A9-8310-4765-A935-A1911B00CA55}</a:tableStyleId>
              </a:tblPr>
              <a:tblGrid>
                <a:gridCol w="8448430">
                  <a:extLst>
                    <a:ext uri="{9D8B030D-6E8A-4147-A177-3AD203B41FA5}">
                      <a16:colId xmlns:a16="http://schemas.microsoft.com/office/drawing/2014/main" val="3803308267"/>
                    </a:ext>
                  </a:extLst>
                </a:gridCol>
              </a:tblGrid>
              <a:tr h="370840">
                <a:tc>
                  <a:txBody>
                    <a:bodyPr/>
                    <a:lstStyle/>
                    <a:p>
                      <a:r>
                        <a:rPr lang="en-US" dirty="0">
                          <a:latin typeface="+mj-lt"/>
                        </a:rPr>
                        <a:t>LEAD AGENCY: DHS </a:t>
                      </a:r>
                    </a:p>
                    <a:p>
                      <a:r>
                        <a:rPr lang="en-US" dirty="0">
                          <a:latin typeface="+mj-lt"/>
                        </a:rPr>
                        <a:t>                           Department of Mental Health (DMH)</a:t>
                      </a:r>
                    </a:p>
                    <a:p>
                      <a:r>
                        <a:rPr lang="en-US" dirty="0">
                          <a:latin typeface="+mj-lt"/>
                        </a:rPr>
                        <a:t>                           Department of Public Health (DPH)</a:t>
                      </a:r>
                    </a:p>
                  </a:txBody>
                  <a:tcPr/>
                </a:tc>
                <a:extLst>
                  <a:ext uri="{0D108BD9-81ED-4DB2-BD59-A6C34878D82A}">
                    <a16:rowId xmlns:a16="http://schemas.microsoft.com/office/drawing/2014/main" val="1142816889"/>
                  </a:ext>
                </a:extLst>
              </a:tr>
              <a:tr h="370840">
                <a:tc>
                  <a:txBody>
                    <a:bodyPr/>
                    <a:lstStyle/>
                    <a:p>
                      <a:r>
                        <a:rPr lang="en-US" sz="1600" dirty="0">
                          <a:latin typeface="+mj-lt"/>
                        </a:rPr>
                        <a:t>DESCRIPTION: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j-lt"/>
                          <a:ea typeface="+mn-ea"/>
                          <a:cs typeface="+mn-cs"/>
                        </a:rPr>
                        <a:t>Funding for this strategy provides supportive services including intensive case management, specialty mental health and substance abuse assessment and linkage services and, when necessary, a locally-funded rent subsidy for disabled homeless adults and families who need permanent supportive housing.</a:t>
                      </a:r>
                    </a:p>
                    <a:p>
                      <a:endParaRPr lang="en-US" sz="1600" dirty="0">
                        <a:latin typeface="+mj-lt"/>
                      </a:endParaRPr>
                    </a:p>
                  </a:txBody>
                  <a:tcPr/>
                </a:tc>
                <a:extLst>
                  <a:ext uri="{0D108BD9-81ED-4DB2-BD59-A6C34878D82A}">
                    <a16:rowId xmlns:a16="http://schemas.microsoft.com/office/drawing/2014/main" val="3734265956"/>
                  </a:ext>
                </a:extLst>
              </a:tr>
              <a:tr h="370840">
                <a:tc>
                  <a:txBody>
                    <a:bodyPr/>
                    <a:lstStyle/>
                    <a:p>
                      <a:pPr marL="0" indent="0">
                        <a:buFont typeface="Arial" panose="020B0604020202020204" pitchFamily="34" charset="0"/>
                        <a:buNone/>
                      </a:pPr>
                      <a:r>
                        <a:rPr lang="en-US" dirty="0">
                          <a:latin typeface="+mj-lt"/>
                        </a:rPr>
                        <a:t>STATUS:</a:t>
                      </a:r>
                    </a:p>
                    <a:p>
                      <a:pPr marL="285750" indent="-285750">
                        <a:buFont typeface="Wingdings" panose="05000000000000000000" pitchFamily="2" charset="2"/>
                        <a:buChar char="§"/>
                      </a:pPr>
                      <a:r>
                        <a:rPr lang="en-US" sz="1600" dirty="0">
                          <a:latin typeface="+mj-lt"/>
                        </a:rPr>
                        <a:t>1,280 households were served from July – December 2017</a:t>
                      </a:r>
                    </a:p>
                    <a:p>
                      <a:pPr marL="285750" indent="-285750">
                        <a:buFont typeface="Wingdings" panose="05000000000000000000" pitchFamily="2" charset="2"/>
                        <a:buChar char="§"/>
                      </a:pPr>
                      <a:r>
                        <a:rPr lang="en-US" sz="1600" dirty="0">
                          <a:latin typeface="+mj-lt"/>
                        </a:rPr>
                        <a:t>For FY 18-19, the goal is to serve 2,950 new households</a:t>
                      </a:r>
                    </a:p>
                    <a:p>
                      <a:pPr marL="285750" indent="-285750">
                        <a:buFont typeface="Wingdings" panose="05000000000000000000" pitchFamily="2" charset="2"/>
                        <a:buChar char="§"/>
                      </a:pPr>
                      <a:r>
                        <a:rPr lang="en-US" sz="1600" dirty="0">
                          <a:latin typeface="+mj-lt"/>
                        </a:rPr>
                        <a:t>DHS is currently rolling out funding to enhance</a:t>
                      </a:r>
                      <a:r>
                        <a:rPr lang="en-US" sz="1600" baseline="0" dirty="0">
                          <a:latin typeface="+mj-lt"/>
                        </a:rPr>
                        <a:t> supportive services in current permanent supportive housing</a:t>
                      </a:r>
                      <a:endParaRPr lang="en-US" sz="1600" dirty="0">
                        <a:latin typeface="+mj-lt"/>
                      </a:endParaRPr>
                    </a:p>
                  </a:txBody>
                  <a:tcPr/>
                </a:tc>
                <a:extLst>
                  <a:ext uri="{0D108BD9-81ED-4DB2-BD59-A6C34878D82A}">
                    <a16:rowId xmlns:a16="http://schemas.microsoft.com/office/drawing/2014/main" val="1667369101"/>
                  </a:ext>
                </a:extLst>
              </a:tr>
            </a:tbl>
          </a:graphicData>
        </a:graphic>
      </p:graphicFrame>
      <p:sp>
        <p:nvSpPr>
          <p:cNvPr id="9" name="Title 1">
            <a:extLst>
              <a:ext uri="{FF2B5EF4-FFF2-40B4-BE49-F238E27FC236}">
                <a16:creationId xmlns:a16="http://schemas.microsoft.com/office/drawing/2014/main" id="{016E8559-65C3-4E9A-AADF-DD30A082DE3E}"/>
              </a:ext>
            </a:extLst>
          </p:cNvPr>
          <p:cNvSpPr txBox="1">
            <a:spLocks/>
          </p:cNvSpPr>
          <p:nvPr/>
        </p:nvSpPr>
        <p:spPr>
          <a:xfrm>
            <a:off x="1164414" y="208705"/>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D7: Provide Services for Permanent Supportive Housing</a:t>
            </a:r>
          </a:p>
        </p:txBody>
      </p:sp>
    </p:spTree>
    <p:extLst>
      <p:ext uri="{BB962C8B-B14F-4D97-AF65-F5344CB8AC3E}">
        <p14:creationId xmlns:p14="http://schemas.microsoft.com/office/powerpoint/2010/main" val="2125326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016E8559-65C3-4E9A-AADF-DD30A082DE3E}"/>
              </a:ext>
            </a:extLst>
          </p:cNvPr>
          <p:cNvSpPr txBox="1">
            <a:spLocks/>
          </p:cNvSpPr>
          <p:nvPr/>
        </p:nvSpPr>
        <p:spPr>
          <a:xfrm>
            <a:off x="1164414" y="208705"/>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D7: Provide Services for Permanent Supportive Housing</a:t>
            </a:r>
          </a:p>
        </p:txBody>
      </p:sp>
      <p:graphicFrame>
        <p:nvGraphicFramePr>
          <p:cNvPr id="10" name="Table 9">
            <a:extLst>
              <a:ext uri="{FF2B5EF4-FFF2-40B4-BE49-F238E27FC236}">
                <a16:creationId xmlns:a16="http://schemas.microsoft.com/office/drawing/2014/main" id="{087B6089-6D59-46DC-8C9F-B87E6B9751BD}"/>
              </a:ext>
            </a:extLst>
          </p:cNvPr>
          <p:cNvGraphicFramePr>
            <a:graphicFrameLocks noGrp="1"/>
          </p:cNvGraphicFramePr>
          <p:nvPr>
            <p:extLst>
              <p:ext uri="{D42A27DB-BD31-4B8C-83A1-F6EECF244321}">
                <p14:modId xmlns:p14="http://schemas.microsoft.com/office/powerpoint/2010/main" val="4197826858"/>
              </p:ext>
            </p:extLst>
          </p:nvPr>
        </p:nvGraphicFramePr>
        <p:xfrm>
          <a:off x="1524000" y="1397000"/>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$49,300,000</a:t>
                      </a:r>
                    </a:p>
                  </a:txBody>
                  <a:tcPr/>
                </a:tc>
                <a:tc>
                  <a:txBody>
                    <a:bodyPr/>
                    <a:lstStyle/>
                    <a:p>
                      <a:pPr algn="ctr"/>
                      <a:r>
                        <a:rPr lang="en-US" b="0" dirty="0"/>
                        <a:t>$49,300,000</a:t>
                      </a:r>
                    </a:p>
                  </a:txBody>
                  <a:tcPr/>
                </a:tc>
                <a:tc>
                  <a:txBody>
                    <a:bodyPr/>
                    <a:lstStyle/>
                    <a:p>
                      <a:pPr algn="ctr"/>
                      <a:r>
                        <a:rPr lang="en-US" b="0" dirty="0"/>
                        <a:t>$0</a:t>
                      </a:r>
                    </a:p>
                  </a:txBody>
                  <a:tcPr/>
                </a:tc>
                <a:extLst>
                  <a:ext uri="{0D108BD9-81ED-4DB2-BD59-A6C34878D82A}">
                    <a16:rowId xmlns:a16="http://schemas.microsoft.com/office/drawing/2014/main" val="1503762248"/>
                  </a:ext>
                </a:extLst>
              </a:tr>
            </a:tbl>
          </a:graphicData>
        </a:graphic>
      </p:graphicFrame>
      <p:sp>
        <p:nvSpPr>
          <p:cNvPr id="13" name="TextBox 12">
            <a:extLst>
              <a:ext uri="{FF2B5EF4-FFF2-40B4-BE49-F238E27FC236}">
                <a16:creationId xmlns:a16="http://schemas.microsoft.com/office/drawing/2014/main" id="{EFE9C90A-CFF8-4471-BBC9-10227109DA8F}"/>
              </a:ext>
            </a:extLst>
          </p:cNvPr>
          <p:cNvSpPr txBox="1"/>
          <p:nvPr/>
        </p:nvSpPr>
        <p:spPr>
          <a:xfrm>
            <a:off x="742462" y="2675004"/>
            <a:ext cx="7909170" cy="2031325"/>
          </a:xfrm>
          <a:prstGeom prst="rect">
            <a:avLst/>
          </a:prstGeom>
          <a:noFill/>
        </p:spPr>
        <p:txBody>
          <a:bodyPr wrap="square" rtlCol="0">
            <a:spAutoFit/>
          </a:bodyPr>
          <a:lstStyle/>
          <a:p>
            <a:r>
              <a:rPr lang="en-US" b="1" i="1" dirty="0">
                <a:latin typeface="+mj-lt"/>
              </a:rPr>
              <a:t>Justification</a:t>
            </a:r>
          </a:p>
          <a:p>
            <a:endParaRPr lang="en-US" b="1" i="1" dirty="0">
              <a:latin typeface="+mj-lt"/>
            </a:endParaRPr>
          </a:p>
          <a:p>
            <a:pPr marL="285750" indent="-285750">
              <a:buFont typeface="Arial" panose="020B0604020202020204" pitchFamily="34" charset="0"/>
              <a:buChar char="•"/>
            </a:pPr>
            <a:r>
              <a:rPr lang="en-US" dirty="0">
                <a:latin typeface="+mj-lt"/>
              </a:rPr>
              <a:t>The tentatively approved funding level will support the 2500 new PSH clients enrolled in FY 2017-18, 2950 additional PSH clients targeted for enrollment in FY 2018-19, and enhanced services for current PSH. </a:t>
            </a:r>
          </a:p>
          <a:p>
            <a:endParaRPr lang="en-US" dirty="0">
              <a:latin typeface="+mj-lt"/>
            </a:endParaRPr>
          </a:p>
          <a:p>
            <a:endParaRPr lang="en-US" dirty="0">
              <a:latin typeface="+mj-lt"/>
            </a:endParaRPr>
          </a:p>
        </p:txBody>
      </p:sp>
    </p:spTree>
    <p:extLst>
      <p:ext uri="{BB962C8B-B14F-4D97-AF65-F5344CB8AC3E}">
        <p14:creationId xmlns:p14="http://schemas.microsoft.com/office/powerpoint/2010/main" val="16528367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8" name="Table 7">
            <a:extLst>
              <a:ext uri="{FF2B5EF4-FFF2-40B4-BE49-F238E27FC236}">
                <a16:creationId xmlns:a16="http://schemas.microsoft.com/office/drawing/2014/main" id="{3AAC831E-1A93-4AEC-9D27-01E56B887EE1}"/>
              </a:ext>
            </a:extLst>
          </p:cNvPr>
          <p:cNvGraphicFramePr>
            <a:graphicFrameLocks noGrp="1"/>
          </p:cNvGraphicFramePr>
          <p:nvPr>
            <p:extLst>
              <p:ext uri="{D42A27DB-BD31-4B8C-83A1-F6EECF244321}">
                <p14:modId xmlns:p14="http://schemas.microsoft.com/office/powerpoint/2010/main" val="4048214698"/>
              </p:ext>
            </p:extLst>
          </p:nvPr>
        </p:nvGraphicFramePr>
        <p:xfrm>
          <a:off x="344664" y="1498160"/>
          <a:ext cx="8448430" cy="4272280"/>
        </p:xfrm>
        <a:graphic>
          <a:graphicData uri="http://schemas.openxmlformats.org/drawingml/2006/table">
            <a:tbl>
              <a:tblPr firstRow="1" bandRow="1">
                <a:tableStyleId>{D27102A9-8310-4765-A935-A1911B00CA55}</a:tableStyleId>
              </a:tblPr>
              <a:tblGrid>
                <a:gridCol w="8448430">
                  <a:extLst>
                    <a:ext uri="{9D8B030D-6E8A-4147-A177-3AD203B41FA5}">
                      <a16:colId xmlns:a16="http://schemas.microsoft.com/office/drawing/2014/main" val="3803308267"/>
                    </a:ext>
                  </a:extLst>
                </a:gridCol>
              </a:tblGrid>
              <a:tr h="370840">
                <a:tc>
                  <a:txBody>
                    <a:bodyPr/>
                    <a:lstStyle/>
                    <a:p>
                      <a:r>
                        <a:rPr lang="en-US" dirty="0">
                          <a:latin typeface="+mj-lt"/>
                        </a:rPr>
                        <a:t>LEAD AGENCY: LAHSA</a:t>
                      </a:r>
                    </a:p>
                  </a:txBody>
                  <a:tcPr/>
                </a:tc>
                <a:extLst>
                  <a:ext uri="{0D108BD9-81ED-4DB2-BD59-A6C34878D82A}">
                    <a16:rowId xmlns:a16="http://schemas.microsoft.com/office/drawing/2014/main" val="1142816889"/>
                  </a:ext>
                </a:extLst>
              </a:tr>
              <a:tr h="370840">
                <a:tc>
                  <a:txBody>
                    <a:bodyPr/>
                    <a:lstStyle/>
                    <a:p>
                      <a:r>
                        <a:rPr lang="en-US" dirty="0">
                          <a:latin typeface="+mj-lt"/>
                        </a:rPr>
                        <a:t>DESCRIPTION: </a:t>
                      </a:r>
                    </a:p>
                    <a:p>
                      <a:r>
                        <a:rPr lang="en-US" sz="1600" dirty="0">
                          <a:latin typeface="+mj-lt"/>
                        </a:rPr>
                        <a:t>The Countywide</a:t>
                      </a:r>
                      <a:r>
                        <a:rPr lang="en-US" sz="1600" baseline="0" dirty="0">
                          <a:latin typeface="+mj-lt"/>
                        </a:rPr>
                        <a:t> Outreach System includes:</a:t>
                      </a:r>
                    </a:p>
                    <a:p>
                      <a:pPr marL="285750" indent="-285750">
                        <a:buFont typeface="Arial" panose="020B0604020202020204" pitchFamily="34" charset="0"/>
                        <a:buChar char="•"/>
                      </a:pPr>
                      <a:r>
                        <a:rPr lang="en-US" sz="1600" baseline="0" dirty="0">
                          <a:latin typeface="+mj-lt"/>
                        </a:rPr>
                        <a:t>Additional generalist and multidisciplinary outreach teams</a:t>
                      </a:r>
                    </a:p>
                    <a:p>
                      <a:pPr marL="285750" indent="-285750">
                        <a:buFont typeface="Arial" panose="020B0604020202020204" pitchFamily="34" charset="0"/>
                        <a:buChar char="•"/>
                      </a:pPr>
                      <a:r>
                        <a:rPr lang="en-US" sz="1600" baseline="0" dirty="0">
                          <a:latin typeface="+mj-lt"/>
                        </a:rPr>
                        <a:t>Coordination of all outreach teams through a Countywide outreach coordinator at LAHSA and at least two regional CES outreach coordinators within each SPA</a:t>
                      </a:r>
                    </a:p>
                    <a:p>
                      <a:pPr marL="285750" indent="-285750">
                        <a:buFont typeface="Arial" panose="020B0604020202020204" pitchFamily="34" charset="0"/>
                        <a:buChar char="•"/>
                      </a:pPr>
                      <a:r>
                        <a:rPr lang="en-US" sz="1600" baseline="0" dirty="0">
                          <a:latin typeface="+mj-lt"/>
                        </a:rPr>
                        <a:t>A forthcoming web-based communication platform to enable all County organizations and residents to report a need for homeless outreach. Outreach requests submitted via the platform will be automatically routed to the appropriate regional coordinator so that a team can be sent to the location.  </a:t>
                      </a:r>
                    </a:p>
                    <a:p>
                      <a:endParaRPr lang="en-US" sz="1600" dirty="0">
                        <a:latin typeface="+mj-lt"/>
                      </a:endParaRPr>
                    </a:p>
                  </a:txBody>
                  <a:tcPr/>
                </a:tc>
                <a:extLst>
                  <a:ext uri="{0D108BD9-81ED-4DB2-BD59-A6C34878D82A}">
                    <a16:rowId xmlns:a16="http://schemas.microsoft.com/office/drawing/2014/main" val="3734265956"/>
                  </a:ext>
                </a:extLst>
              </a:tr>
              <a:tr h="370840">
                <a:tc>
                  <a:txBody>
                    <a:bodyPr/>
                    <a:lstStyle/>
                    <a:p>
                      <a:pPr marL="0" indent="0">
                        <a:buFont typeface="Arial" panose="020B0604020202020204" pitchFamily="34" charset="0"/>
                        <a:buNone/>
                      </a:pPr>
                      <a:r>
                        <a:rPr lang="en-US" dirty="0">
                          <a:latin typeface="+mj-lt"/>
                        </a:rPr>
                        <a:t>STATUS:</a:t>
                      </a:r>
                    </a:p>
                    <a:p>
                      <a:pPr marL="285750" indent="-285750">
                        <a:buFont typeface="Arial" panose="020B0604020202020204" pitchFamily="34" charset="0"/>
                        <a:buChar char="•"/>
                      </a:pPr>
                      <a:r>
                        <a:rPr lang="en-US" sz="1600" dirty="0">
                          <a:latin typeface="+mj-lt"/>
                        </a:rPr>
                        <a:t>E6</a:t>
                      </a:r>
                      <a:r>
                        <a:rPr lang="en-US" sz="1600" baseline="0" dirty="0">
                          <a:latin typeface="+mj-lt"/>
                        </a:rPr>
                        <a:t> </a:t>
                      </a:r>
                      <a:r>
                        <a:rPr lang="en-US" sz="1600" dirty="0">
                          <a:latin typeface="+mj-lt"/>
                        </a:rPr>
                        <a:t>Outreach teams engaged a total of 9,219 families/individuals from July – December 2017</a:t>
                      </a:r>
                    </a:p>
                    <a:p>
                      <a:pPr marL="285750" indent="-285750">
                        <a:buFont typeface="Arial" panose="020B0604020202020204" pitchFamily="34" charset="0"/>
                        <a:buChar char="•"/>
                      </a:pPr>
                      <a:r>
                        <a:rPr lang="en-US" sz="1600" dirty="0">
                          <a:latin typeface="+mj-lt"/>
                        </a:rPr>
                        <a:t>Outreach teams are projected to engage an average of 2,963 families/individuals monthly in FY 18-19 for a projected total of about 35,000 families/individuals throughout the year</a:t>
                      </a:r>
                    </a:p>
                    <a:p>
                      <a:pPr marL="285750" indent="-285750">
                        <a:buFont typeface="Arial" panose="020B0604020202020204" pitchFamily="34" charset="0"/>
                        <a:buChar char="•"/>
                      </a:pPr>
                      <a:r>
                        <a:rPr lang="en-US" sz="1600" dirty="0">
                          <a:latin typeface="+mj-lt"/>
                        </a:rPr>
                        <a:t>Countywide Outre</a:t>
                      </a:r>
                      <a:r>
                        <a:rPr lang="en-US" sz="1600" baseline="0" dirty="0">
                          <a:latin typeface="+mj-lt"/>
                        </a:rPr>
                        <a:t>ach Portal targeted for launch in April 2018</a:t>
                      </a:r>
                      <a:endParaRPr lang="en-US" sz="1600" dirty="0">
                        <a:latin typeface="+mj-lt"/>
                      </a:endParaRPr>
                    </a:p>
                  </a:txBody>
                  <a:tcPr/>
                </a:tc>
                <a:extLst>
                  <a:ext uri="{0D108BD9-81ED-4DB2-BD59-A6C34878D82A}">
                    <a16:rowId xmlns:a16="http://schemas.microsoft.com/office/drawing/2014/main" val="1667369101"/>
                  </a:ext>
                </a:extLst>
              </a:tr>
            </a:tbl>
          </a:graphicData>
        </a:graphic>
      </p:graphicFrame>
      <p:sp>
        <p:nvSpPr>
          <p:cNvPr id="10" name="Title 1">
            <a:extLst>
              <a:ext uri="{FF2B5EF4-FFF2-40B4-BE49-F238E27FC236}">
                <a16:creationId xmlns:a16="http://schemas.microsoft.com/office/drawing/2014/main" id="{4ADB0431-A78B-42FE-B435-6B1D92710C51}"/>
              </a:ext>
            </a:extLst>
          </p:cNvPr>
          <p:cNvSpPr txBox="1">
            <a:spLocks/>
          </p:cNvSpPr>
          <p:nvPr/>
        </p:nvSpPr>
        <p:spPr>
          <a:xfrm>
            <a:off x="1164413" y="318117"/>
            <a:ext cx="7976465"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E6: Expand Countywide Outreach System</a:t>
            </a:r>
          </a:p>
        </p:txBody>
      </p:sp>
    </p:spTree>
    <p:extLst>
      <p:ext uri="{BB962C8B-B14F-4D97-AF65-F5344CB8AC3E}">
        <p14:creationId xmlns:p14="http://schemas.microsoft.com/office/powerpoint/2010/main" val="2837325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BBE4E338-7E52-409E-96D7-76E02AAA2AA4}"/>
              </a:ext>
            </a:extLst>
          </p:cNvPr>
          <p:cNvSpPr txBox="1">
            <a:spLocks/>
          </p:cNvSpPr>
          <p:nvPr/>
        </p:nvSpPr>
        <p:spPr>
          <a:xfrm>
            <a:off x="1164414" y="318117"/>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500" b="1" dirty="0">
                <a:solidFill>
                  <a:schemeClr val="bg1"/>
                </a:solidFill>
                <a:cs typeface="Arial" panose="020B0604020202020204" pitchFamily="34" charset="0"/>
              </a:rPr>
              <a:t>SUMMARY</a:t>
            </a:r>
          </a:p>
        </p:txBody>
      </p:sp>
      <p:graphicFrame>
        <p:nvGraphicFramePr>
          <p:cNvPr id="10" name="Table 9">
            <a:extLst>
              <a:ext uri="{FF2B5EF4-FFF2-40B4-BE49-F238E27FC236}">
                <a16:creationId xmlns:a16="http://schemas.microsoft.com/office/drawing/2014/main" id="{E38BE2E5-8F7B-453D-87B7-AA57DD9C5076}"/>
              </a:ext>
            </a:extLst>
          </p:cNvPr>
          <p:cNvGraphicFramePr>
            <a:graphicFrameLocks noGrp="1"/>
          </p:cNvGraphicFramePr>
          <p:nvPr>
            <p:extLst>
              <p:ext uri="{D42A27DB-BD31-4B8C-83A1-F6EECF244321}">
                <p14:modId xmlns:p14="http://schemas.microsoft.com/office/powerpoint/2010/main" val="1067854906"/>
              </p:ext>
            </p:extLst>
          </p:nvPr>
        </p:nvGraphicFramePr>
        <p:xfrm>
          <a:off x="289168" y="1201613"/>
          <a:ext cx="8550032" cy="4622800"/>
        </p:xfrm>
        <a:graphic>
          <a:graphicData uri="http://schemas.openxmlformats.org/drawingml/2006/table">
            <a:tbl>
              <a:tblPr firstRow="1" bandRow="1">
                <a:tableStyleId>{ED083AE6-46FA-4A59-8FB0-9F97EB10719F}</a:tableStyleId>
              </a:tblPr>
              <a:tblGrid>
                <a:gridCol w="1500555">
                  <a:extLst>
                    <a:ext uri="{9D8B030D-6E8A-4147-A177-3AD203B41FA5}">
                      <a16:colId xmlns:a16="http://schemas.microsoft.com/office/drawing/2014/main" val="3044410432"/>
                    </a:ext>
                  </a:extLst>
                </a:gridCol>
                <a:gridCol w="2493108">
                  <a:extLst>
                    <a:ext uri="{9D8B030D-6E8A-4147-A177-3AD203B41FA5}">
                      <a16:colId xmlns:a16="http://schemas.microsoft.com/office/drawing/2014/main" val="776280065"/>
                    </a:ext>
                  </a:extLst>
                </a:gridCol>
                <a:gridCol w="2688492">
                  <a:extLst>
                    <a:ext uri="{9D8B030D-6E8A-4147-A177-3AD203B41FA5}">
                      <a16:colId xmlns:a16="http://schemas.microsoft.com/office/drawing/2014/main" val="4094702206"/>
                    </a:ext>
                  </a:extLst>
                </a:gridCol>
                <a:gridCol w="1867877">
                  <a:extLst>
                    <a:ext uri="{9D8B030D-6E8A-4147-A177-3AD203B41FA5}">
                      <a16:colId xmlns:a16="http://schemas.microsoft.com/office/drawing/2014/main" val="1460132461"/>
                    </a:ext>
                  </a:extLst>
                </a:gridCol>
              </a:tblGrid>
              <a:tr h="370840">
                <a:tc>
                  <a:txBody>
                    <a:bodyPr/>
                    <a:lstStyle/>
                    <a:p>
                      <a:pPr algn="ctr"/>
                      <a:r>
                        <a:rPr lang="en-US" dirty="0"/>
                        <a:t>STRATEGY</a:t>
                      </a:r>
                      <a:endParaRPr lang="en-US" b="0" dirty="0">
                        <a:latin typeface="+mj-lt"/>
                      </a:endParaRPr>
                    </a:p>
                  </a:txBody>
                  <a:tcPr/>
                </a:tc>
                <a:tc>
                  <a:txBody>
                    <a:bodyPr/>
                    <a:lstStyle/>
                    <a:p>
                      <a:pPr algn="ctr"/>
                      <a:r>
                        <a:rPr lang="en-US" dirty="0"/>
                        <a:t>TENTATIVELY APPROVED ON JUNE 13, 2017*</a:t>
                      </a:r>
                      <a:endParaRPr lang="en-US" b="0" dirty="0">
                        <a:latin typeface="+mj-lt"/>
                      </a:endParaRPr>
                    </a:p>
                  </a:txBody>
                  <a:tcPr/>
                </a:tc>
                <a:tc>
                  <a:txBody>
                    <a:bodyPr/>
                    <a:lstStyle/>
                    <a:p>
                      <a:pPr algn="ctr"/>
                      <a:r>
                        <a:rPr lang="en-US" dirty="0"/>
                        <a:t>DRAFT FUNDING RECOMMENDED*</a:t>
                      </a:r>
                    </a:p>
                    <a:p>
                      <a:pPr algn="ctr"/>
                      <a:endParaRPr lang="en-US" b="0" dirty="0">
                        <a:latin typeface="+mj-lt"/>
                      </a:endParaRPr>
                    </a:p>
                  </a:txBody>
                  <a:tcPr/>
                </a:tc>
                <a:tc>
                  <a:txBody>
                    <a:bodyPr/>
                    <a:lstStyle/>
                    <a:p>
                      <a:pPr algn="ctr"/>
                      <a:r>
                        <a:rPr lang="en-US" dirty="0"/>
                        <a:t>DIFFERENCE </a:t>
                      </a:r>
                    </a:p>
                    <a:p>
                      <a:pPr algn="ctr"/>
                      <a:r>
                        <a:rPr lang="en-US" dirty="0"/>
                        <a:t>(+/-)*</a:t>
                      </a:r>
                      <a:endParaRPr lang="en-US" b="0" dirty="0">
                        <a:latin typeface="+mj-lt"/>
                      </a:endParaRPr>
                    </a:p>
                  </a:txBody>
                  <a:tcPr/>
                </a:tc>
                <a:extLst>
                  <a:ext uri="{0D108BD9-81ED-4DB2-BD59-A6C34878D82A}">
                    <a16:rowId xmlns:a16="http://schemas.microsoft.com/office/drawing/2014/main" val="2588865641"/>
                  </a:ext>
                </a:extLst>
              </a:tr>
              <a:tr h="370840">
                <a:tc>
                  <a:txBody>
                    <a:bodyPr/>
                    <a:lstStyle/>
                    <a:p>
                      <a:r>
                        <a:rPr lang="en-US" dirty="0"/>
                        <a:t>A1</a:t>
                      </a:r>
                      <a:endParaRPr lang="en-US" b="0" dirty="0">
                        <a:latin typeface="+mj-lt"/>
                      </a:endParaRPr>
                    </a:p>
                  </a:txBody>
                  <a:tcPr/>
                </a:tc>
                <a:tc>
                  <a:txBody>
                    <a:bodyPr/>
                    <a:lstStyle/>
                    <a:p>
                      <a:pPr algn="ctr"/>
                      <a:r>
                        <a:rPr lang="en-US" b="0" dirty="0"/>
                        <a:t>$6.000</a:t>
                      </a:r>
                    </a:p>
                  </a:txBody>
                  <a:tcPr/>
                </a:tc>
                <a:tc>
                  <a:txBody>
                    <a:bodyPr/>
                    <a:lstStyle/>
                    <a:p>
                      <a:pPr algn="ctr"/>
                      <a:r>
                        <a:rPr lang="en-US" b="0" dirty="0"/>
                        <a:t>$6.000</a:t>
                      </a:r>
                    </a:p>
                  </a:txBody>
                  <a:tcPr/>
                </a:tc>
                <a:tc>
                  <a:txBody>
                    <a:bodyPr/>
                    <a:lstStyle/>
                    <a:p>
                      <a:pPr algn="ctr"/>
                      <a:r>
                        <a:rPr lang="en-US" b="0" dirty="0"/>
                        <a:t>$0</a:t>
                      </a:r>
                    </a:p>
                  </a:txBody>
                  <a:tcPr/>
                </a:tc>
                <a:extLst>
                  <a:ext uri="{0D108BD9-81ED-4DB2-BD59-A6C34878D82A}">
                    <a16:rowId xmlns:a16="http://schemas.microsoft.com/office/drawing/2014/main" val="3697621030"/>
                  </a:ext>
                </a:extLst>
              </a:tr>
              <a:tr h="370840">
                <a:tc>
                  <a:txBody>
                    <a:bodyPr/>
                    <a:lstStyle/>
                    <a:p>
                      <a:r>
                        <a:rPr lang="en-US" dirty="0"/>
                        <a:t>A5</a:t>
                      </a:r>
                      <a:endParaRPr lang="en-US" b="0" dirty="0">
                        <a:latin typeface="+mj-lt"/>
                      </a:endParaRPr>
                    </a:p>
                  </a:txBody>
                  <a:tcPr/>
                </a:tc>
                <a:tc>
                  <a:txBody>
                    <a:bodyPr/>
                    <a:lstStyle/>
                    <a:p>
                      <a:pPr algn="ctr"/>
                      <a:r>
                        <a:rPr lang="en-US" b="0" dirty="0"/>
                        <a:t>$11.000</a:t>
                      </a:r>
                    </a:p>
                  </a:txBody>
                  <a:tcPr/>
                </a:tc>
                <a:tc>
                  <a:txBody>
                    <a:bodyPr/>
                    <a:lstStyle/>
                    <a:p>
                      <a:pPr algn="ctr"/>
                      <a:r>
                        <a:rPr lang="en-US" b="0" dirty="0"/>
                        <a:t>$11.000</a:t>
                      </a:r>
                    </a:p>
                  </a:txBody>
                  <a:tcPr/>
                </a:tc>
                <a:tc>
                  <a:txBody>
                    <a:bodyPr/>
                    <a:lstStyle/>
                    <a:p>
                      <a:pPr algn="ctr"/>
                      <a:r>
                        <a:rPr lang="en-US" b="0" dirty="0"/>
                        <a:t>$0</a:t>
                      </a:r>
                    </a:p>
                  </a:txBody>
                  <a:tcPr/>
                </a:tc>
                <a:extLst>
                  <a:ext uri="{0D108BD9-81ED-4DB2-BD59-A6C34878D82A}">
                    <a16:rowId xmlns:a16="http://schemas.microsoft.com/office/drawing/2014/main" val="814885613"/>
                  </a:ext>
                </a:extLst>
              </a:tr>
              <a:tr h="370840">
                <a:tc>
                  <a:txBody>
                    <a:bodyPr/>
                    <a:lstStyle/>
                    <a:p>
                      <a:r>
                        <a:rPr lang="en-US" dirty="0"/>
                        <a:t>B1</a:t>
                      </a:r>
                      <a:endParaRPr lang="en-US" b="0" dirty="0">
                        <a:latin typeface="+mj-lt"/>
                      </a:endParaRPr>
                    </a:p>
                  </a:txBody>
                  <a:tcPr/>
                </a:tc>
                <a:tc>
                  <a:txBody>
                    <a:bodyPr/>
                    <a:lstStyle/>
                    <a:p>
                      <a:pPr algn="ctr"/>
                      <a:r>
                        <a:rPr lang="en-US" b="0" dirty="0"/>
                        <a:t>$5.138</a:t>
                      </a:r>
                    </a:p>
                  </a:txBody>
                  <a:tcPr/>
                </a:tc>
                <a:tc>
                  <a:txBody>
                    <a:bodyPr/>
                    <a:lstStyle/>
                    <a:p>
                      <a:pPr algn="ctr"/>
                      <a:r>
                        <a:rPr lang="en-US" b="0" dirty="0"/>
                        <a:t>$6.258</a:t>
                      </a:r>
                    </a:p>
                  </a:txBody>
                  <a:tcPr/>
                </a:tc>
                <a:tc>
                  <a:txBody>
                    <a:bodyPr/>
                    <a:lstStyle/>
                    <a:p>
                      <a:pPr algn="ctr"/>
                      <a:r>
                        <a:rPr lang="en-US" b="0" dirty="0">
                          <a:solidFill>
                            <a:srgbClr val="00B050"/>
                          </a:solidFill>
                        </a:rPr>
                        <a:t>$1.120</a:t>
                      </a:r>
                    </a:p>
                  </a:txBody>
                  <a:tcPr/>
                </a:tc>
                <a:extLst>
                  <a:ext uri="{0D108BD9-81ED-4DB2-BD59-A6C34878D82A}">
                    <a16:rowId xmlns:a16="http://schemas.microsoft.com/office/drawing/2014/main" val="3859599382"/>
                  </a:ext>
                </a:extLst>
              </a:tr>
              <a:tr h="370840">
                <a:tc>
                  <a:txBody>
                    <a:bodyPr/>
                    <a:lstStyle/>
                    <a:p>
                      <a:r>
                        <a:rPr lang="en-US" dirty="0"/>
                        <a:t>B3</a:t>
                      </a:r>
                      <a:endParaRPr lang="en-US" b="0" dirty="0">
                        <a:latin typeface="+mj-lt"/>
                      </a:endParaRPr>
                    </a:p>
                  </a:txBody>
                  <a:tcPr/>
                </a:tc>
                <a:tc>
                  <a:txBody>
                    <a:bodyPr/>
                    <a:lstStyle/>
                    <a:p>
                      <a:pPr algn="ctr"/>
                      <a:r>
                        <a:rPr lang="en-US" b="0" dirty="0"/>
                        <a:t>$73.000</a:t>
                      </a:r>
                    </a:p>
                  </a:txBody>
                  <a:tcPr/>
                </a:tc>
                <a:tc>
                  <a:txBody>
                    <a:bodyPr/>
                    <a:lstStyle/>
                    <a:p>
                      <a:pPr algn="ctr"/>
                      <a:r>
                        <a:rPr lang="en-US" b="0" dirty="0"/>
                        <a:t>$73.000</a:t>
                      </a:r>
                    </a:p>
                  </a:txBody>
                  <a:tcPr/>
                </a:tc>
                <a:tc>
                  <a:txBody>
                    <a:bodyPr/>
                    <a:lstStyle/>
                    <a:p>
                      <a:pPr algn="ctr"/>
                      <a:r>
                        <a:rPr lang="en-US" b="0" dirty="0"/>
                        <a:t>$0</a:t>
                      </a:r>
                    </a:p>
                  </a:txBody>
                  <a:tcPr/>
                </a:tc>
                <a:extLst>
                  <a:ext uri="{0D108BD9-81ED-4DB2-BD59-A6C34878D82A}">
                    <a16:rowId xmlns:a16="http://schemas.microsoft.com/office/drawing/2014/main" val="1754996301"/>
                  </a:ext>
                </a:extLst>
              </a:tr>
              <a:tr h="370840">
                <a:tc>
                  <a:txBody>
                    <a:bodyPr/>
                    <a:lstStyle/>
                    <a:p>
                      <a:r>
                        <a:rPr lang="en-US" dirty="0"/>
                        <a:t>B4</a:t>
                      </a:r>
                      <a:endParaRPr lang="en-US" b="0" dirty="0">
                        <a:latin typeface="+mj-lt"/>
                      </a:endParaRPr>
                    </a:p>
                  </a:txBody>
                  <a:tcPr/>
                </a:tc>
                <a:tc>
                  <a:txBody>
                    <a:bodyPr/>
                    <a:lstStyle/>
                    <a:p>
                      <a:pPr algn="ctr"/>
                      <a:r>
                        <a:rPr lang="en-US" b="0" dirty="0"/>
                        <a:t>$7.190</a:t>
                      </a:r>
                    </a:p>
                  </a:txBody>
                  <a:tcPr/>
                </a:tc>
                <a:tc>
                  <a:txBody>
                    <a:bodyPr/>
                    <a:lstStyle/>
                    <a:p>
                      <a:pPr algn="ctr"/>
                      <a:r>
                        <a:rPr lang="en-US" b="0" dirty="0"/>
                        <a:t>$9.097</a:t>
                      </a:r>
                    </a:p>
                  </a:txBody>
                  <a:tcPr/>
                </a:tc>
                <a:tc>
                  <a:txBody>
                    <a:bodyPr/>
                    <a:lstStyle/>
                    <a:p>
                      <a:pPr algn="ctr"/>
                      <a:r>
                        <a:rPr lang="en-US" b="0" dirty="0">
                          <a:solidFill>
                            <a:srgbClr val="00B050"/>
                          </a:solidFill>
                        </a:rPr>
                        <a:t>$1.907</a:t>
                      </a:r>
                    </a:p>
                  </a:txBody>
                  <a:tcPr/>
                </a:tc>
                <a:extLst>
                  <a:ext uri="{0D108BD9-81ED-4DB2-BD59-A6C34878D82A}">
                    <a16:rowId xmlns:a16="http://schemas.microsoft.com/office/drawing/2014/main" val="439559521"/>
                  </a:ext>
                </a:extLst>
              </a:tr>
              <a:tr h="370840">
                <a:tc>
                  <a:txBody>
                    <a:bodyPr/>
                    <a:lstStyle/>
                    <a:p>
                      <a:r>
                        <a:rPr lang="en-US" dirty="0"/>
                        <a:t>B6</a:t>
                      </a:r>
                      <a:endParaRPr lang="en-US" b="0" dirty="0">
                        <a:latin typeface="+mj-lt"/>
                      </a:endParaRPr>
                    </a:p>
                  </a:txBody>
                  <a:tcPr/>
                </a:tc>
                <a:tc>
                  <a:txBody>
                    <a:bodyPr/>
                    <a:lstStyle/>
                    <a:p>
                      <a:pPr algn="ctr"/>
                      <a:r>
                        <a:rPr lang="en-US" b="0" dirty="0"/>
                        <a:t>$4.500</a:t>
                      </a:r>
                    </a:p>
                  </a:txBody>
                  <a:tcPr/>
                </a:tc>
                <a:tc>
                  <a:txBody>
                    <a:bodyPr/>
                    <a:lstStyle/>
                    <a:p>
                      <a:pPr algn="ctr"/>
                      <a:r>
                        <a:rPr lang="en-US" b="0" dirty="0"/>
                        <a:t>$2.000</a:t>
                      </a:r>
                    </a:p>
                  </a:txBody>
                  <a:tcPr/>
                </a:tc>
                <a:tc>
                  <a:txBody>
                    <a:bodyPr/>
                    <a:lstStyle/>
                    <a:p>
                      <a:pPr algn="ctr"/>
                      <a:r>
                        <a:rPr lang="en-US" b="0" dirty="0">
                          <a:solidFill>
                            <a:srgbClr val="FF0000"/>
                          </a:solidFill>
                        </a:rPr>
                        <a:t>$2.500</a:t>
                      </a:r>
                    </a:p>
                  </a:txBody>
                  <a:tcPr/>
                </a:tc>
                <a:extLst>
                  <a:ext uri="{0D108BD9-81ED-4DB2-BD59-A6C34878D82A}">
                    <a16:rowId xmlns:a16="http://schemas.microsoft.com/office/drawing/2014/main" val="204578396"/>
                  </a:ext>
                </a:extLst>
              </a:tr>
              <a:tr h="370840">
                <a:tc>
                  <a:txBody>
                    <a:bodyPr/>
                    <a:lstStyle/>
                    <a:p>
                      <a:r>
                        <a:rPr lang="en-US" dirty="0"/>
                        <a:t>B7</a:t>
                      </a:r>
                      <a:endParaRPr lang="en-US" b="0" dirty="0">
                        <a:latin typeface="+mj-lt"/>
                      </a:endParaRPr>
                    </a:p>
                  </a:txBody>
                  <a:tcPr/>
                </a:tc>
                <a:tc>
                  <a:txBody>
                    <a:bodyPr/>
                    <a:lstStyle/>
                    <a:p>
                      <a:pPr algn="ctr"/>
                      <a:r>
                        <a:rPr lang="en-US" b="0" dirty="0"/>
                        <a:t>$25.342</a:t>
                      </a:r>
                    </a:p>
                  </a:txBody>
                  <a:tcPr/>
                </a:tc>
                <a:tc>
                  <a:txBody>
                    <a:bodyPr/>
                    <a:lstStyle/>
                    <a:p>
                      <a:pPr algn="ctr"/>
                      <a:r>
                        <a:rPr lang="en-US" b="0" dirty="0"/>
                        <a:t>$27.342</a:t>
                      </a:r>
                    </a:p>
                  </a:txBody>
                  <a:tcPr/>
                </a:tc>
                <a:tc>
                  <a:txBody>
                    <a:bodyPr/>
                    <a:lstStyle/>
                    <a:p>
                      <a:pPr algn="ctr"/>
                      <a:r>
                        <a:rPr lang="en-US" b="0" dirty="0">
                          <a:solidFill>
                            <a:srgbClr val="00B050"/>
                          </a:solidFill>
                        </a:rPr>
                        <a:t>$2.000</a:t>
                      </a:r>
                    </a:p>
                  </a:txBody>
                  <a:tcPr/>
                </a:tc>
                <a:extLst>
                  <a:ext uri="{0D108BD9-81ED-4DB2-BD59-A6C34878D82A}">
                    <a16:rowId xmlns:a16="http://schemas.microsoft.com/office/drawing/2014/main" val="4128902912"/>
                  </a:ext>
                </a:extLst>
              </a:tr>
              <a:tr h="370840">
                <a:tc>
                  <a:txBody>
                    <a:bodyPr/>
                    <a:lstStyle/>
                    <a:p>
                      <a:r>
                        <a:rPr lang="en-US" dirty="0"/>
                        <a:t>C2</a:t>
                      </a:r>
                      <a:endParaRPr lang="en-US" b="0" dirty="0">
                        <a:latin typeface="+mj-lt"/>
                      </a:endParaRPr>
                    </a:p>
                  </a:txBody>
                  <a:tcPr/>
                </a:tc>
                <a:tc>
                  <a:txBody>
                    <a:bodyPr/>
                    <a:lstStyle/>
                    <a:p>
                      <a:pPr algn="ctr"/>
                      <a:r>
                        <a:rPr lang="en-US" b="0" dirty="0"/>
                        <a:t>$2.000</a:t>
                      </a:r>
                    </a:p>
                  </a:txBody>
                  <a:tcPr/>
                </a:tc>
                <a:tc>
                  <a:txBody>
                    <a:bodyPr/>
                    <a:lstStyle/>
                    <a:p>
                      <a:pPr algn="ctr"/>
                      <a:r>
                        <a:rPr lang="en-US" b="0" dirty="0"/>
                        <a:t>$0</a:t>
                      </a:r>
                    </a:p>
                  </a:txBody>
                  <a:tcPr/>
                </a:tc>
                <a:tc>
                  <a:txBody>
                    <a:bodyPr/>
                    <a:lstStyle/>
                    <a:p>
                      <a:pPr algn="ctr"/>
                      <a:r>
                        <a:rPr lang="en-US" b="0" dirty="0">
                          <a:solidFill>
                            <a:srgbClr val="FF0000"/>
                          </a:solidFill>
                        </a:rPr>
                        <a:t>$2.000</a:t>
                      </a:r>
                    </a:p>
                  </a:txBody>
                  <a:tcPr/>
                </a:tc>
                <a:extLst>
                  <a:ext uri="{0D108BD9-81ED-4DB2-BD59-A6C34878D82A}">
                    <a16:rowId xmlns:a16="http://schemas.microsoft.com/office/drawing/2014/main" val="1918981138"/>
                  </a:ext>
                </a:extLst>
              </a:tr>
              <a:tr h="370840">
                <a:tc>
                  <a:txBody>
                    <a:bodyPr/>
                    <a:lstStyle/>
                    <a:p>
                      <a:r>
                        <a:rPr lang="en-US" dirty="0"/>
                        <a:t>C4, C5, C6</a:t>
                      </a:r>
                      <a:endParaRPr lang="en-US" b="0" dirty="0">
                        <a:latin typeface="+mj-lt"/>
                      </a:endParaRPr>
                    </a:p>
                  </a:txBody>
                  <a:tcPr/>
                </a:tc>
                <a:tc>
                  <a:txBody>
                    <a:bodyPr/>
                    <a:lstStyle/>
                    <a:p>
                      <a:pPr algn="ctr"/>
                      <a:r>
                        <a:rPr lang="en-US" b="0" dirty="0"/>
                        <a:t>$15.680</a:t>
                      </a:r>
                    </a:p>
                  </a:txBody>
                  <a:tcPr/>
                </a:tc>
                <a:tc>
                  <a:txBody>
                    <a:bodyPr/>
                    <a:lstStyle/>
                    <a:p>
                      <a:pPr algn="ctr"/>
                      <a:r>
                        <a:rPr lang="en-US" b="0" dirty="0"/>
                        <a:t>$12.680</a:t>
                      </a:r>
                    </a:p>
                  </a:txBody>
                  <a:tcPr/>
                </a:tc>
                <a:tc>
                  <a:txBody>
                    <a:bodyPr/>
                    <a:lstStyle/>
                    <a:p>
                      <a:pPr algn="ctr"/>
                      <a:r>
                        <a:rPr lang="en-US" b="0" dirty="0">
                          <a:solidFill>
                            <a:srgbClr val="FF0000"/>
                          </a:solidFill>
                        </a:rPr>
                        <a:t>$3.000</a:t>
                      </a:r>
                    </a:p>
                  </a:txBody>
                  <a:tcPr/>
                </a:tc>
                <a:extLst>
                  <a:ext uri="{0D108BD9-81ED-4DB2-BD59-A6C34878D82A}">
                    <a16:rowId xmlns:a16="http://schemas.microsoft.com/office/drawing/2014/main" val="2208262840"/>
                  </a:ext>
                </a:extLst>
              </a:tr>
              <a:tr h="370840">
                <a:tc>
                  <a:txBody>
                    <a:bodyPr/>
                    <a:lstStyle/>
                    <a:p>
                      <a:r>
                        <a:rPr lang="en-US" dirty="0"/>
                        <a:t>C7</a:t>
                      </a:r>
                      <a:endParaRPr lang="en-US" b="0" dirty="0">
                        <a:latin typeface="+mj-lt"/>
                      </a:endParaRPr>
                    </a:p>
                  </a:txBody>
                  <a:tcPr/>
                </a:tc>
                <a:tc>
                  <a:txBody>
                    <a:bodyPr/>
                    <a:lstStyle/>
                    <a:p>
                      <a:pPr algn="ctr"/>
                      <a:r>
                        <a:rPr lang="en-US" b="0" dirty="0"/>
                        <a:t>$5.150</a:t>
                      </a:r>
                    </a:p>
                  </a:txBody>
                  <a:tcPr/>
                </a:tc>
                <a:tc>
                  <a:txBody>
                    <a:bodyPr/>
                    <a:lstStyle/>
                    <a:p>
                      <a:pPr algn="ctr"/>
                      <a:r>
                        <a:rPr lang="en-US" b="0" dirty="0"/>
                        <a:t>$5.150</a:t>
                      </a:r>
                    </a:p>
                  </a:txBody>
                  <a:tcPr/>
                </a:tc>
                <a:tc>
                  <a:txBody>
                    <a:bodyPr/>
                    <a:lstStyle/>
                    <a:p>
                      <a:pPr algn="ctr"/>
                      <a:r>
                        <a:rPr lang="en-US" b="0" dirty="0"/>
                        <a:t>$0</a:t>
                      </a:r>
                    </a:p>
                  </a:txBody>
                  <a:tcPr/>
                </a:tc>
                <a:extLst>
                  <a:ext uri="{0D108BD9-81ED-4DB2-BD59-A6C34878D82A}">
                    <a16:rowId xmlns:a16="http://schemas.microsoft.com/office/drawing/2014/main" val="192987951"/>
                  </a:ext>
                </a:extLst>
              </a:tr>
            </a:tbl>
          </a:graphicData>
        </a:graphic>
      </p:graphicFrame>
      <p:sp>
        <p:nvSpPr>
          <p:cNvPr id="13" name="TextBox 12">
            <a:extLst>
              <a:ext uri="{FF2B5EF4-FFF2-40B4-BE49-F238E27FC236}">
                <a16:creationId xmlns:a16="http://schemas.microsoft.com/office/drawing/2014/main" id="{F732C9A1-E3DC-4D2E-A39E-62BE39E743A5}"/>
              </a:ext>
            </a:extLst>
          </p:cNvPr>
          <p:cNvSpPr txBox="1"/>
          <p:nvPr/>
        </p:nvSpPr>
        <p:spPr>
          <a:xfrm>
            <a:off x="192708" y="5829030"/>
            <a:ext cx="3566835" cy="338554"/>
          </a:xfrm>
          <a:prstGeom prst="rect">
            <a:avLst/>
          </a:prstGeom>
          <a:noFill/>
        </p:spPr>
        <p:txBody>
          <a:bodyPr wrap="square" rtlCol="0">
            <a:spAutoFit/>
          </a:bodyPr>
          <a:lstStyle/>
          <a:p>
            <a:r>
              <a:rPr lang="en-US" sz="1600" dirty="0"/>
              <a:t>*in millions</a:t>
            </a:r>
          </a:p>
        </p:txBody>
      </p:sp>
    </p:spTree>
    <p:extLst>
      <p:ext uri="{BB962C8B-B14F-4D97-AF65-F5344CB8AC3E}">
        <p14:creationId xmlns:p14="http://schemas.microsoft.com/office/powerpoint/2010/main" val="2877349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10" name="Title 1">
            <a:extLst>
              <a:ext uri="{FF2B5EF4-FFF2-40B4-BE49-F238E27FC236}">
                <a16:creationId xmlns:a16="http://schemas.microsoft.com/office/drawing/2014/main" id="{4ADB0431-A78B-42FE-B435-6B1D92710C51}"/>
              </a:ext>
            </a:extLst>
          </p:cNvPr>
          <p:cNvSpPr txBox="1">
            <a:spLocks/>
          </p:cNvSpPr>
          <p:nvPr/>
        </p:nvSpPr>
        <p:spPr>
          <a:xfrm>
            <a:off x="1164413" y="318117"/>
            <a:ext cx="7976465"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E6: Expand Countywide Outreach System</a:t>
            </a:r>
          </a:p>
        </p:txBody>
      </p:sp>
      <p:graphicFrame>
        <p:nvGraphicFramePr>
          <p:cNvPr id="9" name="Table 8">
            <a:extLst>
              <a:ext uri="{FF2B5EF4-FFF2-40B4-BE49-F238E27FC236}">
                <a16:creationId xmlns:a16="http://schemas.microsoft.com/office/drawing/2014/main" id="{AA2DB669-2290-4D9E-8FE7-40FF87A56208}"/>
              </a:ext>
            </a:extLst>
          </p:cNvPr>
          <p:cNvGraphicFramePr>
            <a:graphicFrameLocks noGrp="1"/>
          </p:cNvGraphicFramePr>
          <p:nvPr>
            <p:extLst>
              <p:ext uri="{D42A27DB-BD31-4B8C-83A1-F6EECF244321}">
                <p14:modId xmlns:p14="http://schemas.microsoft.com/office/powerpoint/2010/main" val="3272107619"/>
              </p:ext>
            </p:extLst>
          </p:nvPr>
        </p:nvGraphicFramePr>
        <p:xfrm>
          <a:off x="1524000" y="1397000"/>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$27,000,000</a:t>
                      </a:r>
                    </a:p>
                  </a:txBody>
                  <a:tcPr/>
                </a:tc>
                <a:tc>
                  <a:txBody>
                    <a:bodyPr/>
                    <a:lstStyle/>
                    <a:p>
                      <a:pPr algn="ctr"/>
                      <a:r>
                        <a:rPr lang="en-US" b="0" dirty="0"/>
                        <a:t>$30,117,000</a:t>
                      </a:r>
                    </a:p>
                  </a:txBody>
                  <a:tcPr/>
                </a:tc>
                <a:tc>
                  <a:txBody>
                    <a:bodyPr/>
                    <a:lstStyle/>
                    <a:p>
                      <a:pPr algn="ctr"/>
                      <a:r>
                        <a:rPr lang="en-US" b="0" dirty="0"/>
                        <a:t>$3,117,000</a:t>
                      </a:r>
                    </a:p>
                  </a:txBody>
                  <a:tcPr/>
                </a:tc>
                <a:extLst>
                  <a:ext uri="{0D108BD9-81ED-4DB2-BD59-A6C34878D82A}">
                    <a16:rowId xmlns:a16="http://schemas.microsoft.com/office/drawing/2014/main" val="1503762248"/>
                  </a:ext>
                </a:extLst>
              </a:tr>
            </a:tbl>
          </a:graphicData>
        </a:graphic>
      </p:graphicFrame>
      <p:sp>
        <p:nvSpPr>
          <p:cNvPr id="13" name="TextBox 12">
            <a:extLst>
              <a:ext uri="{FF2B5EF4-FFF2-40B4-BE49-F238E27FC236}">
                <a16:creationId xmlns:a16="http://schemas.microsoft.com/office/drawing/2014/main" id="{6DE60891-1DC1-4756-9C97-72D4A1ED3D5E}"/>
              </a:ext>
            </a:extLst>
          </p:cNvPr>
          <p:cNvSpPr txBox="1"/>
          <p:nvPr/>
        </p:nvSpPr>
        <p:spPr>
          <a:xfrm>
            <a:off x="742462" y="2675004"/>
            <a:ext cx="7909170" cy="3139321"/>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On October 17, 2017, the Board of Supervisors approved funding for January-June 2018 for 40 generalist outreach workers specifically for public agency site: Public Works, Beaches and Harbors, Metro, and city and county parks and libraries.</a:t>
            </a:r>
          </a:p>
          <a:p>
            <a:pPr marL="285750" indent="-285750">
              <a:buFont typeface="Arial" panose="020B0604020202020204" pitchFamily="34" charset="0"/>
              <a:buChar char="•"/>
            </a:pPr>
            <a:r>
              <a:rPr lang="en-US" dirty="0">
                <a:latin typeface="+mj-lt"/>
              </a:rPr>
              <a:t>The additional funding requested (coupled with reduced spending for some current program components) will: (1) cover full-year costs for these 40 outreach workers; and (2) support two weekend outreach teams per SPA – one multi-disciplinary team and one LAHSA generalist team. </a:t>
            </a:r>
          </a:p>
          <a:p>
            <a:endParaRPr lang="en-US" dirty="0">
              <a:latin typeface="+mj-lt"/>
            </a:endParaRPr>
          </a:p>
        </p:txBody>
      </p:sp>
    </p:spTree>
    <p:extLst>
      <p:ext uri="{BB962C8B-B14F-4D97-AF65-F5344CB8AC3E}">
        <p14:creationId xmlns:p14="http://schemas.microsoft.com/office/powerpoint/2010/main" val="21656344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8" name="Table 7">
            <a:extLst>
              <a:ext uri="{FF2B5EF4-FFF2-40B4-BE49-F238E27FC236}">
                <a16:creationId xmlns:a16="http://schemas.microsoft.com/office/drawing/2014/main" id="{3AAC831E-1A93-4AEC-9D27-01E56B887EE1}"/>
              </a:ext>
            </a:extLst>
          </p:cNvPr>
          <p:cNvGraphicFramePr>
            <a:graphicFrameLocks noGrp="1"/>
          </p:cNvGraphicFramePr>
          <p:nvPr>
            <p:extLst>
              <p:ext uri="{D42A27DB-BD31-4B8C-83A1-F6EECF244321}">
                <p14:modId xmlns:p14="http://schemas.microsoft.com/office/powerpoint/2010/main" val="3784338471"/>
              </p:ext>
            </p:extLst>
          </p:nvPr>
        </p:nvGraphicFramePr>
        <p:xfrm>
          <a:off x="344664" y="1113602"/>
          <a:ext cx="8448430" cy="1838960"/>
        </p:xfrm>
        <a:graphic>
          <a:graphicData uri="http://schemas.openxmlformats.org/drawingml/2006/table">
            <a:tbl>
              <a:tblPr firstRow="1" bandRow="1">
                <a:tableStyleId>{D27102A9-8310-4765-A935-A1911B00CA55}</a:tableStyleId>
              </a:tblPr>
              <a:tblGrid>
                <a:gridCol w="8448430">
                  <a:extLst>
                    <a:ext uri="{9D8B030D-6E8A-4147-A177-3AD203B41FA5}">
                      <a16:colId xmlns:a16="http://schemas.microsoft.com/office/drawing/2014/main" val="3803308267"/>
                    </a:ext>
                  </a:extLst>
                </a:gridCol>
              </a:tblGrid>
              <a:tr h="370840">
                <a:tc>
                  <a:txBody>
                    <a:bodyPr/>
                    <a:lstStyle/>
                    <a:p>
                      <a:r>
                        <a:rPr lang="en-US" dirty="0">
                          <a:latin typeface="+mj-lt"/>
                        </a:rPr>
                        <a:t>LEAD AGENCY: LAHSA</a:t>
                      </a:r>
                    </a:p>
                  </a:txBody>
                  <a:tcPr/>
                </a:tc>
                <a:extLst>
                  <a:ext uri="{0D108BD9-81ED-4DB2-BD59-A6C34878D82A}">
                    <a16:rowId xmlns:a16="http://schemas.microsoft.com/office/drawing/2014/main" val="1142816889"/>
                  </a:ext>
                </a:extLst>
              </a:tr>
              <a:tr h="370840">
                <a:tc>
                  <a:txBody>
                    <a:bodyPr/>
                    <a:lstStyle/>
                    <a:p>
                      <a:r>
                        <a:rPr lang="en-US" dirty="0">
                          <a:latin typeface="+mj-lt"/>
                        </a:rPr>
                        <a:t>DESCRIPTION: </a:t>
                      </a:r>
                    </a:p>
                    <a:p>
                      <a:pPr algn="just"/>
                      <a:r>
                        <a:rPr lang="en-US" sz="1600" kern="1200" dirty="0">
                          <a:solidFill>
                            <a:schemeClr val="tx1"/>
                          </a:solidFill>
                          <a:effectLst/>
                          <a:latin typeface="+mj-lt"/>
                          <a:ea typeface="+mn-ea"/>
                          <a:cs typeface="+mn-cs"/>
                        </a:rPr>
                        <a:t>CES is a no-wrong door, countywide system that engages and connects homeless families and individuals to the optimal resources for their housing needs. Funding for this strategy strengthens the Coordinated Entry System by supporting the following components:</a:t>
                      </a:r>
                    </a:p>
                  </a:txBody>
                  <a:tcPr/>
                </a:tc>
                <a:extLst>
                  <a:ext uri="{0D108BD9-81ED-4DB2-BD59-A6C34878D82A}">
                    <a16:rowId xmlns:a16="http://schemas.microsoft.com/office/drawing/2014/main" val="3734265956"/>
                  </a:ext>
                </a:extLst>
              </a:tr>
              <a:tr h="370840">
                <a:tc>
                  <a:txBody>
                    <a:bodyPr/>
                    <a:lstStyle/>
                    <a:p>
                      <a:pPr marL="0" indent="0">
                        <a:buFont typeface="Arial" panose="020B0604020202020204" pitchFamily="34" charset="0"/>
                        <a:buNone/>
                      </a:pPr>
                      <a:endParaRPr lang="en-US" sz="1600" dirty="0">
                        <a:latin typeface="+mj-lt"/>
                      </a:endParaRPr>
                    </a:p>
                  </a:txBody>
                  <a:tcPr/>
                </a:tc>
                <a:extLst>
                  <a:ext uri="{0D108BD9-81ED-4DB2-BD59-A6C34878D82A}">
                    <a16:rowId xmlns:a16="http://schemas.microsoft.com/office/drawing/2014/main" val="1667369101"/>
                  </a:ext>
                </a:extLst>
              </a:tr>
            </a:tbl>
          </a:graphicData>
        </a:graphic>
      </p:graphicFrame>
      <p:sp>
        <p:nvSpPr>
          <p:cNvPr id="10" name="Title 1">
            <a:extLst>
              <a:ext uri="{FF2B5EF4-FFF2-40B4-BE49-F238E27FC236}">
                <a16:creationId xmlns:a16="http://schemas.microsoft.com/office/drawing/2014/main" id="{E5654F5E-8350-4C6A-B748-8DD35B5A0797}"/>
              </a:ext>
            </a:extLst>
          </p:cNvPr>
          <p:cNvSpPr txBox="1">
            <a:spLocks/>
          </p:cNvSpPr>
          <p:nvPr/>
        </p:nvSpPr>
        <p:spPr>
          <a:xfrm>
            <a:off x="1164413" y="318117"/>
            <a:ext cx="7976465"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E7: Strengthen the Coordinated Entry System</a:t>
            </a:r>
          </a:p>
        </p:txBody>
      </p:sp>
      <p:graphicFrame>
        <p:nvGraphicFramePr>
          <p:cNvPr id="2" name="Table 1">
            <a:extLst>
              <a:ext uri="{FF2B5EF4-FFF2-40B4-BE49-F238E27FC236}">
                <a16:creationId xmlns:a16="http://schemas.microsoft.com/office/drawing/2014/main" id="{BD10A872-0A14-4F7C-9C89-E7A75426D3DD}"/>
              </a:ext>
            </a:extLst>
          </p:cNvPr>
          <p:cNvGraphicFramePr>
            <a:graphicFrameLocks noGrp="1"/>
          </p:cNvGraphicFramePr>
          <p:nvPr>
            <p:extLst>
              <p:ext uri="{D42A27DB-BD31-4B8C-83A1-F6EECF244321}">
                <p14:modId xmlns:p14="http://schemas.microsoft.com/office/powerpoint/2010/main" val="2586243105"/>
              </p:ext>
            </p:extLst>
          </p:nvPr>
        </p:nvGraphicFramePr>
        <p:xfrm>
          <a:off x="344664" y="2675780"/>
          <a:ext cx="8448430" cy="3174949"/>
        </p:xfrm>
        <a:graphic>
          <a:graphicData uri="http://schemas.openxmlformats.org/drawingml/2006/table">
            <a:tbl>
              <a:tblPr firstRow="1" bandRow="1">
                <a:tableStyleId>{0505E3EF-67EA-436B-97B2-0124C06EBD24}</a:tableStyleId>
              </a:tblPr>
              <a:tblGrid>
                <a:gridCol w="6096123">
                  <a:extLst>
                    <a:ext uri="{9D8B030D-6E8A-4147-A177-3AD203B41FA5}">
                      <a16:colId xmlns:a16="http://schemas.microsoft.com/office/drawing/2014/main" val="1766794318"/>
                    </a:ext>
                  </a:extLst>
                </a:gridCol>
                <a:gridCol w="2352307">
                  <a:extLst>
                    <a:ext uri="{9D8B030D-6E8A-4147-A177-3AD203B41FA5}">
                      <a16:colId xmlns:a16="http://schemas.microsoft.com/office/drawing/2014/main" val="336769818"/>
                    </a:ext>
                  </a:extLst>
                </a:gridCol>
              </a:tblGrid>
              <a:tr h="289117">
                <a:tc>
                  <a:txBody>
                    <a:bodyPr/>
                    <a:lstStyle/>
                    <a:p>
                      <a:r>
                        <a:rPr lang="en-US" sz="1400" dirty="0"/>
                        <a:t>Component </a:t>
                      </a:r>
                    </a:p>
                  </a:txBody>
                  <a:tcPr/>
                </a:tc>
                <a:tc>
                  <a:txBody>
                    <a:bodyPr/>
                    <a:lstStyle/>
                    <a:p>
                      <a:r>
                        <a:rPr lang="en-US" sz="1400" dirty="0"/>
                        <a:t>Implementation Date</a:t>
                      </a:r>
                    </a:p>
                  </a:txBody>
                  <a:tcPr/>
                </a:tc>
                <a:extLst>
                  <a:ext uri="{0D108BD9-81ED-4DB2-BD59-A6C34878D82A}">
                    <a16:rowId xmlns:a16="http://schemas.microsoft.com/office/drawing/2014/main" val="3058915994"/>
                  </a:ext>
                </a:extLst>
              </a:tr>
              <a:tr h="346907">
                <a:tc>
                  <a:txBody>
                    <a:bodyPr/>
                    <a:lstStyle/>
                    <a:p>
                      <a:r>
                        <a:rPr lang="en-US" sz="1400" dirty="0"/>
                        <a:t>Regional Coordination for Single Adults, Families, and Youth</a:t>
                      </a:r>
                    </a:p>
                  </a:txBody>
                  <a:tcPr/>
                </a:tc>
                <a:tc>
                  <a:txBody>
                    <a:bodyPr/>
                    <a:lstStyle/>
                    <a:p>
                      <a:r>
                        <a:rPr lang="en-US" sz="1400" dirty="0"/>
                        <a:t>October 2017</a:t>
                      </a:r>
                    </a:p>
                  </a:txBody>
                  <a:tcPr/>
                </a:tc>
                <a:extLst>
                  <a:ext uri="{0D108BD9-81ED-4DB2-BD59-A6C34878D82A}">
                    <a16:rowId xmlns:a16="http://schemas.microsoft.com/office/drawing/2014/main" val="877235567"/>
                  </a:ext>
                </a:extLst>
              </a:tr>
              <a:tr h="347535">
                <a:tc>
                  <a:txBody>
                    <a:bodyPr/>
                    <a:lstStyle/>
                    <a:p>
                      <a:r>
                        <a:rPr lang="en-US" sz="1400" dirty="0"/>
                        <a:t>Housing Navigators</a:t>
                      </a:r>
                    </a:p>
                  </a:txBody>
                  <a:tcPr/>
                </a:tc>
                <a:tc>
                  <a:txBody>
                    <a:bodyPr/>
                    <a:lstStyle/>
                    <a:p>
                      <a:r>
                        <a:rPr lang="en-US" sz="1400" dirty="0"/>
                        <a:t>October 2017</a:t>
                      </a:r>
                    </a:p>
                  </a:txBody>
                  <a:tcPr/>
                </a:tc>
                <a:extLst>
                  <a:ext uri="{0D108BD9-81ED-4DB2-BD59-A6C34878D82A}">
                    <a16:rowId xmlns:a16="http://schemas.microsoft.com/office/drawing/2014/main" val="4014643198"/>
                  </a:ext>
                </a:extLst>
              </a:tr>
              <a:tr h="289117">
                <a:tc>
                  <a:txBody>
                    <a:bodyPr/>
                    <a:lstStyle/>
                    <a:p>
                      <a:r>
                        <a:rPr lang="en-US" sz="1400" dirty="0"/>
                        <a:t>Access Centers</a:t>
                      </a:r>
                    </a:p>
                  </a:txBody>
                  <a:tcPr/>
                </a:tc>
                <a:tc>
                  <a:txBody>
                    <a:bodyPr/>
                    <a:lstStyle/>
                    <a:p>
                      <a:r>
                        <a:rPr lang="en-US" sz="1400" dirty="0"/>
                        <a:t>October 2017</a:t>
                      </a:r>
                    </a:p>
                  </a:txBody>
                  <a:tcPr/>
                </a:tc>
                <a:extLst>
                  <a:ext uri="{0D108BD9-81ED-4DB2-BD59-A6C34878D82A}">
                    <a16:rowId xmlns:a16="http://schemas.microsoft.com/office/drawing/2014/main" val="2365260198"/>
                  </a:ext>
                </a:extLst>
              </a:tr>
              <a:tr h="289117">
                <a:tc>
                  <a:txBody>
                    <a:bodyPr/>
                    <a:lstStyle/>
                    <a:p>
                      <a:r>
                        <a:rPr lang="en-US" sz="1400" dirty="0"/>
                        <a:t>Training Academy</a:t>
                      </a:r>
                    </a:p>
                  </a:txBody>
                  <a:tcPr/>
                </a:tc>
                <a:tc>
                  <a:txBody>
                    <a:bodyPr/>
                    <a:lstStyle/>
                    <a:p>
                      <a:r>
                        <a:rPr lang="en-US" sz="1400" dirty="0"/>
                        <a:t>November 2017</a:t>
                      </a:r>
                    </a:p>
                  </a:txBody>
                  <a:tcPr/>
                </a:tc>
                <a:extLst>
                  <a:ext uri="{0D108BD9-81ED-4DB2-BD59-A6C34878D82A}">
                    <a16:rowId xmlns:a16="http://schemas.microsoft.com/office/drawing/2014/main" val="1271610530"/>
                  </a:ext>
                </a:extLst>
              </a:tr>
              <a:tr h="289117">
                <a:tc>
                  <a:txBody>
                    <a:bodyPr/>
                    <a:lstStyle/>
                    <a:p>
                      <a:r>
                        <a:rPr lang="en-US" sz="1400" dirty="0"/>
                        <a:t>Capacity Building for CES Agencies</a:t>
                      </a:r>
                    </a:p>
                  </a:txBody>
                  <a:tcPr/>
                </a:tc>
                <a:tc>
                  <a:txBody>
                    <a:bodyPr/>
                    <a:lstStyle/>
                    <a:p>
                      <a:r>
                        <a:rPr lang="en-US" sz="1400" dirty="0"/>
                        <a:t>November 2017</a:t>
                      </a:r>
                    </a:p>
                  </a:txBody>
                  <a:tcPr/>
                </a:tc>
                <a:extLst>
                  <a:ext uri="{0D108BD9-81ED-4DB2-BD59-A6C34878D82A}">
                    <a16:rowId xmlns:a16="http://schemas.microsoft.com/office/drawing/2014/main" val="2438440628"/>
                  </a:ext>
                </a:extLst>
              </a:tr>
              <a:tr h="289117">
                <a:tc>
                  <a:txBody>
                    <a:bodyPr/>
                    <a:lstStyle/>
                    <a:p>
                      <a:r>
                        <a:rPr lang="en-US" sz="1400" dirty="0"/>
                        <a:t>Regional Liaisons for Domestic Violence (DV) / Intimate Partner Violence (IPV)</a:t>
                      </a:r>
                    </a:p>
                  </a:txBody>
                  <a:tcPr/>
                </a:tc>
                <a:tc>
                  <a:txBody>
                    <a:bodyPr/>
                    <a:lstStyle/>
                    <a:p>
                      <a:r>
                        <a:rPr lang="en-US" sz="1400" dirty="0"/>
                        <a:t>January 2018</a:t>
                      </a:r>
                    </a:p>
                  </a:txBody>
                  <a:tcPr/>
                </a:tc>
                <a:extLst>
                  <a:ext uri="{0D108BD9-81ED-4DB2-BD59-A6C34878D82A}">
                    <a16:rowId xmlns:a16="http://schemas.microsoft.com/office/drawing/2014/main" val="511381209"/>
                  </a:ext>
                </a:extLst>
              </a:tr>
              <a:tr h="346907">
                <a:tc>
                  <a:txBody>
                    <a:bodyPr/>
                    <a:lstStyle/>
                    <a:p>
                      <a:r>
                        <a:rPr lang="en-US" sz="1400" dirty="0"/>
                        <a:t>Legal Services for Persons Experiencing Homelessness</a:t>
                      </a:r>
                    </a:p>
                  </a:txBody>
                  <a:tcPr/>
                </a:tc>
                <a:tc>
                  <a:txBody>
                    <a:bodyPr/>
                    <a:lstStyle/>
                    <a:p>
                      <a:r>
                        <a:rPr lang="en-US" sz="1400" dirty="0"/>
                        <a:t>March 2018</a:t>
                      </a:r>
                    </a:p>
                  </a:txBody>
                  <a:tcPr/>
                </a:tc>
                <a:extLst>
                  <a:ext uri="{0D108BD9-81ED-4DB2-BD59-A6C34878D82A}">
                    <a16:rowId xmlns:a16="http://schemas.microsoft.com/office/drawing/2014/main" val="472921737"/>
                  </a:ext>
                </a:extLst>
              </a:tr>
              <a:tr h="137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Representative Payee Services for Persons Experiencing Homelessness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June 2018</a:t>
                      </a:r>
                    </a:p>
                  </a:txBody>
                  <a:tcPr/>
                </a:tc>
                <a:extLst>
                  <a:ext uri="{0D108BD9-81ED-4DB2-BD59-A6C34878D82A}">
                    <a16:rowId xmlns:a16="http://schemas.microsoft.com/office/drawing/2014/main" val="3713411620"/>
                  </a:ext>
                </a:extLst>
              </a:tr>
              <a:tr h="2891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Housing Locators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June 2018</a:t>
                      </a:r>
                    </a:p>
                  </a:txBody>
                  <a:tcPr/>
                </a:tc>
                <a:extLst>
                  <a:ext uri="{0D108BD9-81ED-4DB2-BD59-A6C34878D82A}">
                    <a16:rowId xmlns:a16="http://schemas.microsoft.com/office/drawing/2014/main" val="4020822576"/>
                  </a:ext>
                </a:extLst>
              </a:tr>
            </a:tbl>
          </a:graphicData>
        </a:graphic>
      </p:graphicFrame>
    </p:spTree>
    <p:extLst>
      <p:ext uri="{BB962C8B-B14F-4D97-AF65-F5344CB8AC3E}">
        <p14:creationId xmlns:p14="http://schemas.microsoft.com/office/powerpoint/2010/main" val="2701676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10" name="Title 1">
            <a:extLst>
              <a:ext uri="{FF2B5EF4-FFF2-40B4-BE49-F238E27FC236}">
                <a16:creationId xmlns:a16="http://schemas.microsoft.com/office/drawing/2014/main" id="{E5654F5E-8350-4C6A-B748-8DD35B5A0797}"/>
              </a:ext>
            </a:extLst>
          </p:cNvPr>
          <p:cNvSpPr txBox="1">
            <a:spLocks/>
          </p:cNvSpPr>
          <p:nvPr/>
        </p:nvSpPr>
        <p:spPr>
          <a:xfrm>
            <a:off x="1164413" y="318117"/>
            <a:ext cx="7976465"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E7: Strengthen the Coordinated Entry System</a:t>
            </a:r>
          </a:p>
        </p:txBody>
      </p:sp>
      <p:graphicFrame>
        <p:nvGraphicFramePr>
          <p:cNvPr id="9" name="Table 8">
            <a:extLst>
              <a:ext uri="{FF2B5EF4-FFF2-40B4-BE49-F238E27FC236}">
                <a16:creationId xmlns:a16="http://schemas.microsoft.com/office/drawing/2014/main" id="{8EAB74D5-2C5C-416A-88F0-7E7740FDB33B}"/>
              </a:ext>
            </a:extLst>
          </p:cNvPr>
          <p:cNvGraphicFramePr>
            <a:graphicFrameLocks noGrp="1"/>
          </p:cNvGraphicFramePr>
          <p:nvPr>
            <p:extLst>
              <p:ext uri="{D42A27DB-BD31-4B8C-83A1-F6EECF244321}">
                <p14:modId xmlns:p14="http://schemas.microsoft.com/office/powerpoint/2010/main" val="632641508"/>
              </p:ext>
            </p:extLst>
          </p:nvPr>
        </p:nvGraphicFramePr>
        <p:xfrm>
          <a:off x="1524000" y="1397000"/>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$35,500,000</a:t>
                      </a:r>
                    </a:p>
                  </a:txBody>
                  <a:tcPr/>
                </a:tc>
                <a:tc>
                  <a:txBody>
                    <a:bodyPr/>
                    <a:lstStyle/>
                    <a:p>
                      <a:pPr algn="ctr"/>
                      <a:r>
                        <a:rPr lang="en-US" b="0" dirty="0"/>
                        <a:t>$37,000,000</a:t>
                      </a:r>
                    </a:p>
                  </a:txBody>
                  <a:tcPr/>
                </a:tc>
                <a:tc>
                  <a:txBody>
                    <a:bodyPr/>
                    <a:lstStyle/>
                    <a:p>
                      <a:pPr algn="ctr"/>
                      <a:r>
                        <a:rPr lang="en-US" b="0" dirty="0"/>
                        <a:t>$1,500,000</a:t>
                      </a:r>
                    </a:p>
                  </a:txBody>
                  <a:tcPr/>
                </a:tc>
                <a:extLst>
                  <a:ext uri="{0D108BD9-81ED-4DB2-BD59-A6C34878D82A}">
                    <a16:rowId xmlns:a16="http://schemas.microsoft.com/office/drawing/2014/main" val="1503762248"/>
                  </a:ext>
                </a:extLst>
              </a:tr>
            </a:tbl>
          </a:graphicData>
        </a:graphic>
      </p:graphicFrame>
      <p:sp>
        <p:nvSpPr>
          <p:cNvPr id="13" name="TextBox 12">
            <a:extLst>
              <a:ext uri="{FF2B5EF4-FFF2-40B4-BE49-F238E27FC236}">
                <a16:creationId xmlns:a16="http://schemas.microsoft.com/office/drawing/2014/main" id="{6DC34F58-1058-47C0-975E-762DDE2D2809}"/>
              </a:ext>
            </a:extLst>
          </p:cNvPr>
          <p:cNvSpPr txBox="1"/>
          <p:nvPr/>
        </p:nvSpPr>
        <p:spPr>
          <a:xfrm>
            <a:off x="742462" y="2675004"/>
            <a:ext cx="7909170" cy="2585323"/>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$500,000 of the  increased recommended funding will enable Councils of Governments to continue coordinating the efforts of their member cities to combat homelessness</a:t>
            </a:r>
          </a:p>
          <a:p>
            <a:pPr marL="285750" indent="-285750">
              <a:buFont typeface="Arial" panose="020B0604020202020204" pitchFamily="34" charset="0"/>
              <a:buChar char="•"/>
            </a:pPr>
            <a:r>
              <a:rPr lang="en-US" dirty="0">
                <a:latin typeface="+mj-lt"/>
              </a:rPr>
              <a:t>$1,000,000 of the increased recommended funding will provide half-year funding for grants to cities to support implementation of their homelessness plans. $2 m will be recommended for FY 2019-20.</a:t>
            </a:r>
          </a:p>
          <a:p>
            <a:pPr marL="285750" indent="-285750">
              <a:buFont typeface="Arial" panose="020B0604020202020204" pitchFamily="34" charset="0"/>
              <a:buChar char="•"/>
            </a:pPr>
            <a:endParaRPr lang="en-US" dirty="0">
              <a:latin typeface="+mj-lt"/>
            </a:endParaRPr>
          </a:p>
        </p:txBody>
      </p:sp>
    </p:spTree>
    <p:extLst>
      <p:ext uri="{BB962C8B-B14F-4D97-AF65-F5344CB8AC3E}">
        <p14:creationId xmlns:p14="http://schemas.microsoft.com/office/powerpoint/2010/main" val="9479390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8" name="Table 7">
            <a:extLst>
              <a:ext uri="{FF2B5EF4-FFF2-40B4-BE49-F238E27FC236}">
                <a16:creationId xmlns:a16="http://schemas.microsoft.com/office/drawing/2014/main" id="{3AAC831E-1A93-4AEC-9D27-01E56B887EE1}"/>
              </a:ext>
            </a:extLst>
          </p:cNvPr>
          <p:cNvGraphicFramePr>
            <a:graphicFrameLocks noGrp="1"/>
          </p:cNvGraphicFramePr>
          <p:nvPr>
            <p:extLst>
              <p:ext uri="{D42A27DB-BD31-4B8C-83A1-F6EECF244321}">
                <p14:modId xmlns:p14="http://schemas.microsoft.com/office/powerpoint/2010/main" val="3668271229"/>
              </p:ext>
            </p:extLst>
          </p:nvPr>
        </p:nvGraphicFramePr>
        <p:xfrm>
          <a:off x="344664" y="1139235"/>
          <a:ext cx="8448430" cy="3723640"/>
        </p:xfrm>
        <a:graphic>
          <a:graphicData uri="http://schemas.openxmlformats.org/drawingml/2006/table">
            <a:tbl>
              <a:tblPr firstRow="1" bandRow="1">
                <a:tableStyleId>{D27102A9-8310-4765-A935-A1911B00CA55}</a:tableStyleId>
              </a:tblPr>
              <a:tblGrid>
                <a:gridCol w="8448430">
                  <a:extLst>
                    <a:ext uri="{9D8B030D-6E8A-4147-A177-3AD203B41FA5}">
                      <a16:colId xmlns:a16="http://schemas.microsoft.com/office/drawing/2014/main" val="3803308267"/>
                    </a:ext>
                  </a:extLst>
                </a:gridCol>
              </a:tblGrid>
              <a:tr h="370840">
                <a:tc>
                  <a:txBody>
                    <a:bodyPr/>
                    <a:lstStyle/>
                    <a:p>
                      <a:r>
                        <a:rPr lang="en-US" dirty="0">
                          <a:latin typeface="+mj-lt"/>
                        </a:rPr>
                        <a:t>LEAD AGENCY: LAHSA</a:t>
                      </a:r>
                    </a:p>
                  </a:txBody>
                  <a:tcPr/>
                </a:tc>
                <a:extLst>
                  <a:ext uri="{0D108BD9-81ED-4DB2-BD59-A6C34878D82A}">
                    <a16:rowId xmlns:a16="http://schemas.microsoft.com/office/drawing/2014/main" val="1142816889"/>
                  </a:ext>
                </a:extLst>
              </a:tr>
              <a:tr h="370840">
                <a:tc>
                  <a:txBody>
                    <a:bodyPr/>
                    <a:lstStyle/>
                    <a:p>
                      <a:r>
                        <a:rPr lang="en-US" dirty="0">
                          <a:latin typeface="+mj-lt"/>
                        </a:rPr>
                        <a:t>DESCRIPTION: </a:t>
                      </a:r>
                    </a:p>
                    <a:p>
                      <a:pPr algn="just"/>
                      <a:r>
                        <a:rPr lang="en-US" sz="1600" baseline="0" dirty="0">
                          <a:latin typeface="+mj-lt"/>
                        </a:rPr>
                        <a:t>Enhancements to the emergency shelter system include:</a:t>
                      </a:r>
                    </a:p>
                    <a:p>
                      <a:pPr marL="517525" indent="-285750" algn="just">
                        <a:buFont typeface="Arial" panose="020B0604020202020204" pitchFamily="34" charset="0"/>
                        <a:buChar char="•"/>
                      </a:pPr>
                      <a:r>
                        <a:rPr lang="en-US" sz="1600" baseline="0" dirty="0">
                          <a:latin typeface="+mj-lt"/>
                        </a:rPr>
                        <a:t>More beds;</a:t>
                      </a:r>
                    </a:p>
                    <a:p>
                      <a:pPr marL="517525" indent="-285750" algn="just">
                        <a:buFont typeface="Arial" panose="020B0604020202020204" pitchFamily="34" charset="0"/>
                        <a:buChar char="•"/>
                      </a:pPr>
                      <a:r>
                        <a:rPr lang="en-US" sz="1600" baseline="0" dirty="0">
                          <a:latin typeface="+mj-lt"/>
                        </a:rPr>
                        <a:t>Facilities that operate 24 hours a day;</a:t>
                      </a:r>
                    </a:p>
                    <a:p>
                      <a:pPr marL="517525" indent="-285750" algn="just">
                        <a:buFont typeface="Arial" panose="020B0604020202020204" pitchFamily="34" charset="0"/>
                        <a:buChar char="•"/>
                      </a:pPr>
                      <a:r>
                        <a:rPr lang="en-US" sz="1600" baseline="0" dirty="0">
                          <a:latin typeface="+mj-lt"/>
                        </a:rPr>
                        <a:t>Accessibility to people under the influence of substances or experiencing a mental health crisis;</a:t>
                      </a:r>
                    </a:p>
                    <a:p>
                      <a:pPr marL="517525" indent="-285750" algn="just">
                        <a:buFont typeface="Arial" panose="020B0604020202020204" pitchFamily="34" charset="0"/>
                        <a:buChar char="•"/>
                      </a:pPr>
                      <a:r>
                        <a:rPr lang="en-US" sz="1600" baseline="0" dirty="0">
                          <a:latin typeface="+mj-lt"/>
                        </a:rPr>
                        <a:t>Availability to partners and pets;</a:t>
                      </a:r>
                    </a:p>
                    <a:p>
                      <a:pPr marL="517525" indent="-285750" algn="just">
                        <a:buFont typeface="Arial" panose="020B0604020202020204" pitchFamily="34" charset="0"/>
                        <a:buChar char="•"/>
                      </a:pPr>
                      <a:r>
                        <a:rPr lang="en-US" sz="1600" baseline="0" dirty="0">
                          <a:latin typeface="+mj-lt"/>
                        </a:rPr>
                        <a:t>Storage for belongings; and </a:t>
                      </a:r>
                    </a:p>
                    <a:p>
                      <a:pPr marL="517525" indent="-285750" algn="just">
                        <a:buFont typeface="Arial" panose="020B0604020202020204" pitchFamily="34" charset="0"/>
                        <a:buChar char="•"/>
                      </a:pPr>
                      <a:r>
                        <a:rPr lang="en-US" sz="1600" baseline="0" dirty="0">
                          <a:latin typeface="+mj-lt"/>
                        </a:rPr>
                        <a:t>Confidentiality for those fleeing domestic violence and others who require it.</a:t>
                      </a:r>
                    </a:p>
                    <a:p>
                      <a:pPr marL="231775" indent="0" algn="just">
                        <a:buFont typeface="Arial" panose="020B0604020202020204" pitchFamily="34" charset="0"/>
                        <a:buNone/>
                      </a:pPr>
                      <a:endParaRPr lang="en-US" sz="1200" baseline="0" dirty="0">
                        <a:latin typeface="+mj-lt"/>
                      </a:endParaRPr>
                    </a:p>
                    <a:p>
                      <a:endParaRPr lang="en-US" sz="1600" dirty="0">
                        <a:latin typeface="+mj-lt"/>
                      </a:endParaRPr>
                    </a:p>
                  </a:txBody>
                  <a:tcPr/>
                </a:tc>
                <a:extLst>
                  <a:ext uri="{0D108BD9-81ED-4DB2-BD59-A6C34878D82A}">
                    <a16:rowId xmlns:a16="http://schemas.microsoft.com/office/drawing/2014/main" val="3734265956"/>
                  </a:ext>
                </a:extLst>
              </a:tr>
              <a:tr h="370840">
                <a:tc>
                  <a:txBody>
                    <a:bodyPr/>
                    <a:lstStyle/>
                    <a:p>
                      <a:pPr marL="0" indent="0">
                        <a:buFont typeface="Arial" panose="020B0604020202020204" pitchFamily="34" charset="0"/>
                        <a:buNone/>
                      </a:pPr>
                      <a:r>
                        <a:rPr lang="en-US" dirty="0">
                          <a:latin typeface="+mj-lt"/>
                        </a:rPr>
                        <a:t>STATUS:</a:t>
                      </a:r>
                    </a:p>
                    <a:p>
                      <a:pPr marL="285750" indent="-285750">
                        <a:buFont typeface="Wingdings" panose="05000000000000000000" pitchFamily="2" charset="2"/>
                        <a:buChar char="§"/>
                      </a:pPr>
                      <a:r>
                        <a:rPr lang="en-US" sz="1600" dirty="0">
                          <a:latin typeface="+mj-lt"/>
                        </a:rPr>
                        <a:t>7,997 families/individuals were newly enrolled from July – December 2017</a:t>
                      </a:r>
                    </a:p>
                  </a:txBody>
                  <a:tcPr/>
                </a:tc>
                <a:extLst>
                  <a:ext uri="{0D108BD9-81ED-4DB2-BD59-A6C34878D82A}">
                    <a16:rowId xmlns:a16="http://schemas.microsoft.com/office/drawing/2014/main" val="1667369101"/>
                  </a:ext>
                </a:extLst>
              </a:tr>
            </a:tbl>
          </a:graphicData>
        </a:graphic>
      </p:graphicFrame>
      <p:sp>
        <p:nvSpPr>
          <p:cNvPr id="10" name="Title 1">
            <a:extLst>
              <a:ext uri="{FF2B5EF4-FFF2-40B4-BE49-F238E27FC236}">
                <a16:creationId xmlns:a16="http://schemas.microsoft.com/office/drawing/2014/main" id="{E5654F5E-8350-4C6A-B748-8DD35B5A0797}"/>
              </a:ext>
            </a:extLst>
          </p:cNvPr>
          <p:cNvSpPr txBox="1">
            <a:spLocks/>
          </p:cNvSpPr>
          <p:nvPr/>
        </p:nvSpPr>
        <p:spPr>
          <a:xfrm>
            <a:off x="1164413" y="318117"/>
            <a:ext cx="7976465"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E8: Enhance the Emergency Shelter System</a:t>
            </a:r>
          </a:p>
        </p:txBody>
      </p:sp>
    </p:spTree>
    <p:extLst>
      <p:ext uri="{BB962C8B-B14F-4D97-AF65-F5344CB8AC3E}">
        <p14:creationId xmlns:p14="http://schemas.microsoft.com/office/powerpoint/2010/main" val="21471627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10" name="Title 1">
            <a:extLst>
              <a:ext uri="{FF2B5EF4-FFF2-40B4-BE49-F238E27FC236}">
                <a16:creationId xmlns:a16="http://schemas.microsoft.com/office/drawing/2014/main" id="{E5654F5E-8350-4C6A-B748-8DD35B5A0797}"/>
              </a:ext>
            </a:extLst>
          </p:cNvPr>
          <p:cNvSpPr txBox="1">
            <a:spLocks/>
          </p:cNvSpPr>
          <p:nvPr/>
        </p:nvSpPr>
        <p:spPr>
          <a:xfrm>
            <a:off x="1164413" y="318117"/>
            <a:ext cx="7976465"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E8: Enhance the Emergency Shelter System</a:t>
            </a:r>
          </a:p>
        </p:txBody>
      </p:sp>
      <p:graphicFrame>
        <p:nvGraphicFramePr>
          <p:cNvPr id="9" name="Table 8">
            <a:extLst>
              <a:ext uri="{FF2B5EF4-FFF2-40B4-BE49-F238E27FC236}">
                <a16:creationId xmlns:a16="http://schemas.microsoft.com/office/drawing/2014/main" id="{3294A340-E133-4024-87C2-A29E66283A34}"/>
              </a:ext>
            </a:extLst>
          </p:cNvPr>
          <p:cNvGraphicFramePr>
            <a:graphicFrameLocks noGrp="1"/>
          </p:cNvGraphicFramePr>
          <p:nvPr>
            <p:extLst>
              <p:ext uri="{D42A27DB-BD31-4B8C-83A1-F6EECF244321}">
                <p14:modId xmlns:p14="http://schemas.microsoft.com/office/powerpoint/2010/main" val="1584101787"/>
              </p:ext>
            </p:extLst>
          </p:nvPr>
        </p:nvGraphicFramePr>
        <p:xfrm>
          <a:off x="1524000" y="1397000"/>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$69,885,000</a:t>
                      </a:r>
                    </a:p>
                  </a:txBody>
                  <a:tcPr/>
                </a:tc>
                <a:tc>
                  <a:txBody>
                    <a:bodyPr/>
                    <a:lstStyle/>
                    <a:p>
                      <a:pPr algn="ctr"/>
                      <a:r>
                        <a:rPr lang="en-US" b="0" dirty="0"/>
                        <a:t>$88,068,000</a:t>
                      </a:r>
                    </a:p>
                  </a:txBody>
                  <a:tcPr/>
                </a:tc>
                <a:tc>
                  <a:txBody>
                    <a:bodyPr/>
                    <a:lstStyle/>
                    <a:p>
                      <a:pPr algn="ctr"/>
                      <a:r>
                        <a:rPr lang="en-US" b="0" dirty="0"/>
                        <a:t>$18,183,000</a:t>
                      </a:r>
                    </a:p>
                  </a:txBody>
                  <a:tcPr/>
                </a:tc>
                <a:extLst>
                  <a:ext uri="{0D108BD9-81ED-4DB2-BD59-A6C34878D82A}">
                    <a16:rowId xmlns:a16="http://schemas.microsoft.com/office/drawing/2014/main" val="1503762248"/>
                  </a:ext>
                </a:extLst>
              </a:tr>
            </a:tbl>
          </a:graphicData>
        </a:graphic>
      </p:graphicFrame>
      <p:sp>
        <p:nvSpPr>
          <p:cNvPr id="13" name="TextBox 12">
            <a:extLst>
              <a:ext uri="{FF2B5EF4-FFF2-40B4-BE49-F238E27FC236}">
                <a16:creationId xmlns:a16="http://schemas.microsoft.com/office/drawing/2014/main" id="{31FADE4F-ACDD-40F6-9082-F689E348DD19}"/>
              </a:ext>
            </a:extLst>
          </p:cNvPr>
          <p:cNvSpPr txBox="1"/>
          <p:nvPr/>
        </p:nvSpPr>
        <p:spPr>
          <a:xfrm>
            <a:off x="742462" y="2675004"/>
            <a:ext cx="7909170" cy="1200329"/>
          </a:xfrm>
          <a:prstGeom prst="rect">
            <a:avLst/>
          </a:prstGeom>
          <a:noFill/>
        </p:spPr>
        <p:txBody>
          <a:bodyPr wrap="square" rtlCol="0">
            <a:spAutoFit/>
          </a:bodyPr>
          <a:lstStyle/>
          <a:p>
            <a:r>
              <a:rPr lang="en-US" b="1" i="1" dirty="0">
                <a:latin typeface="+mj-lt"/>
              </a:rPr>
              <a:t>Justification</a:t>
            </a:r>
          </a:p>
          <a:p>
            <a:endParaRPr lang="en-US" dirty="0">
              <a:latin typeface="+mj-lt"/>
            </a:endParaRPr>
          </a:p>
          <a:p>
            <a:r>
              <a:rPr lang="en-US" dirty="0">
                <a:latin typeface="+mj-lt"/>
              </a:rPr>
              <a:t>Increased funding will support 1,267 additional interim housing beds in FY 2018-19.</a:t>
            </a:r>
          </a:p>
          <a:p>
            <a:endParaRPr lang="en-US" dirty="0">
              <a:latin typeface="+mj-lt"/>
            </a:endParaRPr>
          </a:p>
        </p:txBody>
      </p:sp>
    </p:spTree>
    <p:extLst>
      <p:ext uri="{BB962C8B-B14F-4D97-AF65-F5344CB8AC3E}">
        <p14:creationId xmlns:p14="http://schemas.microsoft.com/office/powerpoint/2010/main" val="3465460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8" name="Table 7">
            <a:extLst>
              <a:ext uri="{FF2B5EF4-FFF2-40B4-BE49-F238E27FC236}">
                <a16:creationId xmlns:a16="http://schemas.microsoft.com/office/drawing/2014/main" id="{3AAC831E-1A93-4AEC-9D27-01E56B887EE1}"/>
              </a:ext>
            </a:extLst>
          </p:cNvPr>
          <p:cNvGraphicFramePr>
            <a:graphicFrameLocks noGrp="1"/>
          </p:cNvGraphicFramePr>
          <p:nvPr>
            <p:extLst>
              <p:ext uri="{D42A27DB-BD31-4B8C-83A1-F6EECF244321}">
                <p14:modId xmlns:p14="http://schemas.microsoft.com/office/powerpoint/2010/main" val="3959841888"/>
              </p:ext>
            </p:extLst>
          </p:nvPr>
        </p:nvGraphicFramePr>
        <p:xfrm>
          <a:off x="344664" y="1498160"/>
          <a:ext cx="8448430" cy="4058920"/>
        </p:xfrm>
        <a:graphic>
          <a:graphicData uri="http://schemas.openxmlformats.org/drawingml/2006/table">
            <a:tbl>
              <a:tblPr firstRow="1" bandRow="1">
                <a:tableStyleId>{D27102A9-8310-4765-A935-A1911B00CA55}</a:tableStyleId>
              </a:tblPr>
              <a:tblGrid>
                <a:gridCol w="8448430">
                  <a:extLst>
                    <a:ext uri="{9D8B030D-6E8A-4147-A177-3AD203B41FA5}">
                      <a16:colId xmlns:a16="http://schemas.microsoft.com/office/drawing/2014/main" val="3803308267"/>
                    </a:ext>
                  </a:extLst>
                </a:gridCol>
              </a:tblGrid>
              <a:tr h="370840">
                <a:tc>
                  <a:txBody>
                    <a:bodyPr/>
                    <a:lstStyle/>
                    <a:p>
                      <a:r>
                        <a:rPr lang="en-US" dirty="0">
                          <a:latin typeface="+mj-lt"/>
                        </a:rPr>
                        <a:t>LEAD AGENCY: LAHSA</a:t>
                      </a:r>
                    </a:p>
                  </a:txBody>
                  <a:tcPr/>
                </a:tc>
                <a:extLst>
                  <a:ext uri="{0D108BD9-81ED-4DB2-BD59-A6C34878D82A}">
                    <a16:rowId xmlns:a16="http://schemas.microsoft.com/office/drawing/2014/main" val="1142816889"/>
                  </a:ext>
                </a:extLst>
              </a:tr>
              <a:tr h="370840">
                <a:tc>
                  <a:txBody>
                    <a:bodyPr/>
                    <a:lstStyle/>
                    <a:p>
                      <a:r>
                        <a:rPr lang="en-US" dirty="0">
                          <a:latin typeface="+mj-lt"/>
                        </a:rPr>
                        <a:t>DESCRIPTION: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mj-lt"/>
                        </a:rPr>
                        <a:t>This</a:t>
                      </a:r>
                      <a:r>
                        <a:rPr lang="en-US" sz="1600" baseline="0" dirty="0">
                          <a:latin typeface="+mj-lt"/>
                        </a:rPr>
                        <a:t> strategy expands the Youth CES and programs that include: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a:latin typeface="+mj-lt"/>
                        </a:rPr>
                        <a:t>Access/drop-in centers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a:latin typeface="+mj-lt"/>
                        </a:rPr>
                        <a:t>Transitional housing for youth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a:latin typeface="+mj-lt"/>
                        </a:rPr>
                        <a:t>Youth collaboration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a:latin typeface="+mj-lt"/>
                        </a:rPr>
                        <a:t>Family reconnection services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a:latin typeface="+mj-lt"/>
                        </a:rPr>
                        <a:t>Education Liaisons</a:t>
                      </a:r>
                    </a:p>
                    <a:p>
                      <a:endParaRPr lang="en-US" sz="1600" dirty="0">
                        <a:latin typeface="+mj-lt"/>
                      </a:endParaRPr>
                    </a:p>
                  </a:txBody>
                  <a:tcPr/>
                </a:tc>
                <a:extLst>
                  <a:ext uri="{0D108BD9-81ED-4DB2-BD59-A6C34878D82A}">
                    <a16:rowId xmlns:a16="http://schemas.microsoft.com/office/drawing/2014/main" val="3734265956"/>
                  </a:ext>
                </a:extLst>
              </a:tr>
              <a:tr h="370840">
                <a:tc>
                  <a:txBody>
                    <a:bodyPr/>
                    <a:lstStyle/>
                    <a:p>
                      <a:pPr marL="0" indent="0">
                        <a:buFont typeface="Arial" panose="020B0604020202020204" pitchFamily="34" charset="0"/>
                        <a:buNone/>
                      </a:pPr>
                      <a:r>
                        <a:rPr lang="en-US" dirty="0">
                          <a:latin typeface="+mj-lt"/>
                        </a:rPr>
                        <a:t>STATUS:</a:t>
                      </a:r>
                    </a:p>
                    <a:p>
                      <a:pPr marL="285750" indent="-285750">
                        <a:buFont typeface="Wingdings" panose="05000000000000000000" pitchFamily="2" charset="2"/>
                        <a:buChar char="§"/>
                      </a:pPr>
                      <a:r>
                        <a:rPr lang="en-US" sz="1600" dirty="0">
                          <a:latin typeface="+mj-lt"/>
                        </a:rPr>
                        <a:t>Contracts for transitional beds began in December 2017</a:t>
                      </a:r>
                    </a:p>
                    <a:p>
                      <a:pPr marL="285750" indent="-285750">
                        <a:buFont typeface="Wingdings" panose="05000000000000000000" pitchFamily="2" charset="2"/>
                        <a:buChar char="§"/>
                      </a:pPr>
                      <a:r>
                        <a:rPr lang="en-US" sz="1600" dirty="0">
                          <a:latin typeface="+mj-lt"/>
                        </a:rPr>
                        <a:t>570 youth are projected to be newly enrolled for transitional housing in FY 18-19</a:t>
                      </a:r>
                    </a:p>
                    <a:p>
                      <a:pPr marL="285750" indent="-285750">
                        <a:buFont typeface="Wingdings" panose="05000000000000000000" pitchFamily="2" charset="2"/>
                        <a:buChar char="§"/>
                      </a:pPr>
                      <a:r>
                        <a:rPr lang="en-US" sz="1600" dirty="0">
                          <a:latin typeface="+mj-lt"/>
                        </a:rPr>
                        <a:t>280 youth are projected to be served through the family reconnection program in FY 18-19</a:t>
                      </a:r>
                    </a:p>
                    <a:p>
                      <a:pPr marL="285750" indent="-285750">
                        <a:buFont typeface="Wingdings" panose="05000000000000000000" pitchFamily="2" charset="2"/>
                        <a:buChar char="§"/>
                      </a:pPr>
                      <a:r>
                        <a:rPr lang="en-US" sz="1600" dirty="0">
                          <a:latin typeface="+mj-lt"/>
                        </a:rPr>
                        <a:t>Funding for Access/Drop-In Center enhancements will be allocated between January – June 2018</a:t>
                      </a:r>
                    </a:p>
                    <a:p>
                      <a:pPr marL="285750" indent="-285750">
                        <a:buFont typeface="Wingdings" panose="05000000000000000000" pitchFamily="2" charset="2"/>
                        <a:buChar char="§"/>
                      </a:pPr>
                      <a:endParaRPr lang="en-US" dirty="0">
                        <a:latin typeface="+mj-lt"/>
                      </a:endParaRPr>
                    </a:p>
                  </a:txBody>
                  <a:tcPr/>
                </a:tc>
                <a:extLst>
                  <a:ext uri="{0D108BD9-81ED-4DB2-BD59-A6C34878D82A}">
                    <a16:rowId xmlns:a16="http://schemas.microsoft.com/office/drawing/2014/main" val="1667369101"/>
                  </a:ext>
                </a:extLst>
              </a:tr>
            </a:tbl>
          </a:graphicData>
        </a:graphic>
      </p:graphicFrame>
      <p:sp>
        <p:nvSpPr>
          <p:cNvPr id="10" name="Title 1">
            <a:extLst>
              <a:ext uri="{FF2B5EF4-FFF2-40B4-BE49-F238E27FC236}">
                <a16:creationId xmlns:a16="http://schemas.microsoft.com/office/drawing/2014/main" id="{E5654F5E-8350-4C6A-B748-8DD35B5A0797}"/>
              </a:ext>
            </a:extLst>
          </p:cNvPr>
          <p:cNvSpPr txBox="1">
            <a:spLocks/>
          </p:cNvSpPr>
          <p:nvPr/>
        </p:nvSpPr>
        <p:spPr>
          <a:xfrm>
            <a:off x="1164413" y="318117"/>
            <a:ext cx="7976465"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E14: Enhanced Services for Transition Age Youth</a:t>
            </a:r>
          </a:p>
        </p:txBody>
      </p:sp>
    </p:spTree>
    <p:extLst>
      <p:ext uri="{BB962C8B-B14F-4D97-AF65-F5344CB8AC3E}">
        <p14:creationId xmlns:p14="http://schemas.microsoft.com/office/powerpoint/2010/main" val="6915155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10" name="Title 1">
            <a:extLst>
              <a:ext uri="{FF2B5EF4-FFF2-40B4-BE49-F238E27FC236}">
                <a16:creationId xmlns:a16="http://schemas.microsoft.com/office/drawing/2014/main" id="{E5654F5E-8350-4C6A-B748-8DD35B5A0797}"/>
              </a:ext>
            </a:extLst>
          </p:cNvPr>
          <p:cNvSpPr txBox="1">
            <a:spLocks/>
          </p:cNvSpPr>
          <p:nvPr/>
        </p:nvSpPr>
        <p:spPr>
          <a:xfrm>
            <a:off x="1164413" y="318117"/>
            <a:ext cx="7976465"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E14: Enhanced Services for Transition Age Youth</a:t>
            </a:r>
          </a:p>
        </p:txBody>
      </p:sp>
      <p:graphicFrame>
        <p:nvGraphicFramePr>
          <p:cNvPr id="9" name="Table 8">
            <a:extLst>
              <a:ext uri="{FF2B5EF4-FFF2-40B4-BE49-F238E27FC236}">
                <a16:creationId xmlns:a16="http://schemas.microsoft.com/office/drawing/2014/main" id="{6DD31F7B-E04C-4D3A-B4DF-52397C0F7683}"/>
              </a:ext>
            </a:extLst>
          </p:cNvPr>
          <p:cNvGraphicFramePr>
            <a:graphicFrameLocks noGrp="1"/>
          </p:cNvGraphicFramePr>
          <p:nvPr>
            <p:extLst>
              <p:ext uri="{D42A27DB-BD31-4B8C-83A1-F6EECF244321}">
                <p14:modId xmlns:p14="http://schemas.microsoft.com/office/powerpoint/2010/main" val="320312468"/>
              </p:ext>
            </p:extLst>
          </p:nvPr>
        </p:nvGraphicFramePr>
        <p:xfrm>
          <a:off x="1524000" y="1397000"/>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$19,000,000</a:t>
                      </a:r>
                    </a:p>
                  </a:txBody>
                  <a:tcPr/>
                </a:tc>
                <a:tc>
                  <a:txBody>
                    <a:bodyPr/>
                    <a:lstStyle/>
                    <a:p>
                      <a:pPr algn="ctr"/>
                      <a:r>
                        <a:rPr lang="en-US" b="0" dirty="0"/>
                        <a:t>$19,000,000</a:t>
                      </a:r>
                    </a:p>
                  </a:txBody>
                  <a:tcPr/>
                </a:tc>
                <a:tc>
                  <a:txBody>
                    <a:bodyPr/>
                    <a:lstStyle/>
                    <a:p>
                      <a:pPr algn="ctr"/>
                      <a:r>
                        <a:rPr lang="en-US" b="0" dirty="0"/>
                        <a:t>$0</a:t>
                      </a:r>
                    </a:p>
                  </a:txBody>
                  <a:tcPr/>
                </a:tc>
                <a:extLst>
                  <a:ext uri="{0D108BD9-81ED-4DB2-BD59-A6C34878D82A}">
                    <a16:rowId xmlns:a16="http://schemas.microsoft.com/office/drawing/2014/main" val="1503762248"/>
                  </a:ext>
                </a:extLst>
              </a:tr>
            </a:tbl>
          </a:graphicData>
        </a:graphic>
      </p:graphicFrame>
      <p:sp>
        <p:nvSpPr>
          <p:cNvPr id="13" name="TextBox 12">
            <a:extLst>
              <a:ext uri="{FF2B5EF4-FFF2-40B4-BE49-F238E27FC236}">
                <a16:creationId xmlns:a16="http://schemas.microsoft.com/office/drawing/2014/main" id="{C06BED75-1690-4C86-A25D-B2C4E59EAF64}"/>
              </a:ext>
            </a:extLst>
          </p:cNvPr>
          <p:cNvSpPr txBox="1"/>
          <p:nvPr/>
        </p:nvSpPr>
        <p:spPr>
          <a:xfrm>
            <a:off x="742462" y="2675004"/>
            <a:ext cx="7909170" cy="3693319"/>
          </a:xfrm>
          <a:prstGeom prst="rect">
            <a:avLst/>
          </a:prstGeom>
          <a:noFill/>
        </p:spPr>
        <p:txBody>
          <a:bodyPr wrap="square" rtlCol="0">
            <a:spAutoFit/>
          </a:bodyPr>
          <a:lstStyle/>
          <a:p>
            <a:r>
              <a:rPr lang="en-US" b="1" i="1" dirty="0">
                <a:latin typeface="+mj-lt"/>
              </a:rPr>
              <a:t>Justification</a:t>
            </a:r>
          </a:p>
          <a:p>
            <a:endParaRPr lang="en-US" dirty="0">
              <a:latin typeface="+mj-lt"/>
            </a:endParaRPr>
          </a:p>
          <a:p>
            <a:r>
              <a:rPr lang="en-US" dirty="0">
                <a:latin typeface="+mj-lt"/>
              </a:rPr>
              <a:t>Projected expenditures in FY 18-19:</a:t>
            </a:r>
          </a:p>
          <a:p>
            <a:pPr marL="285750" indent="-285750">
              <a:buFont typeface="Arial" panose="020B0604020202020204" pitchFamily="34" charset="0"/>
              <a:buChar char="•"/>
            </a:pPr>
            <a:r>
              <a:rPr lang="en-US" dirty="0">
                <a:latin typeface="+mj-lt"/>
              </a:rPr>
              <a:t>Transitional Housing    $15.4M</a:t>
            </a:r>
          </a:p>
          <a:p>
            <a:pPr marL="285750" indent="-285750">
              <a:buFont typeface="Arial" panose="020B0604020202020204" pitchFamily="34" charset="0"/>
              <a:buChar char="•"/>
            </a:pPr>
            <a:r>
              <a:rPr lang="en-US" dirty="0">
                <a:latin typeface="+mj-lt"/>
              </a:rPr>
              <a:t>Family Reconnection   $1.9M</a:t>
            </a:r>
          </a:p>
          <a:p>
            <a:pPr marL="285750" indent="-285750">
              <a:buFont typeface="Arial" panose="020B0604020202020204" pitchFamily="34" charset="0"/>
              <a:buChar char="•"/>
            </a:pPr>
            <a:r>
              <a:rPr lang="en-US" dirty="0">
                <a:latin typeface="+mj-lt"/>
              </a:rPr>
              <a:t>Access/Drop-In Centers $840K</a:t>
            </a:r>
          </a:p>
          <a:p>
            <a:pPr marL="285750" indent="-285750">
              <a:buFont typeface="Arial" panose="020B0604020202020204" pitchFamily="34" charset="0"/>
              <a:buChar char="•"/>
            </a:pPr>
            <a:r>
              <a:rPr lang="en-US" dirty="0">
                <a:latin typeface="+mj-lt"/>
              </a:rPr>
              <a:t>Youth Collaboration   $40K</a:t>
            </a:r>
          </a:p>
          <a:p>
            <a:pPr marL="285750" indent="-285750">
              <a:buFont typeface="Arial" panose="020B0604020202020204" pitchFamily="34" charset="0"/>
              <a:buChar char="•"/>
            </a:pPr>
            <a:r>
              <a:rPr lang="en-US" dirty="0">
                <a:latin typeface="+mj-lt"/>
              </a:rPr>
              <a:t>CES Education Liaisons $800K</a:t>
            </a:r>
          </a:p>
          <a:p>
            <a:pPr marL="285750" indent="-285750">
              <a:buFont typeface="Arial" panose="020B0604020202020204" pitchFamily="34" charset="0"/>
              <a:buChar char="•"/>
            </a:pPr>
            <a:r>
              <a:rPr lang="en-US" dirty="0">
                <a:latin typeface="+mj-lt"/>
              </a:rPr>
              <a:t>TOTAL: $19M</a:t>
            </a:r>
          </a:p>
          <a:p>
            <a:endParaRPr lang="en-US" dirty="0">
              <a:latin typeface="+mj-lt"/>
            </a:endParaRPr>
          </a:p>
          <a:p>
            <a:pPr marL="285750" indent="-285750">
              <a:buFont typeface="Arial" panose="020B0604020202020204" pitchFamily="34" charset="0"/>
              <a:buChar char="•"/>
            </a:pPr>
            <a:endParaRPr lang="en-US" dirty="0">
              <a:latin typeface="+mj-lt"/>
            </a:endParaRPr>
          </a:p>
          <a:p>
            <a:endParaRPr lang="en-US" dirty="0">
              <a:latin typeface="+mj-lt"/>
            </a:endParaRPr>
          </a:p>
          <a:p>
            <a:endParaRPr lang="en-US" dirty="0">
              <a:latin typeface="+mj-lt"/>
            </a:endParaRPr>
          </a:p>
        </p:txBody>
      </p:sp>
    </p:spTree>
    <p:extLst>
      <p:ext uri="{BB962C8B-B14F-4D97-AF65-F5344CB8AC3E}">
        <p14:creationId xmlns:p14="http://schemas.microsoft.com/office/powerpoint/2010/main" val="14623179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graphicFrame>
        <p:nvGraphicFramePr>
          <p:cNvPr id="8" name="Table 7">
            <a:extLst>
              <a:ext uri="{FF2B5EF4-FFF2-40B4-BE49-F238E27FC236}">
                <a16:creationId xmlns:a16="http://schemas.microsoft.com/office/drawing/2014/main" id="{3AAC831E-1A93-4AEC-9D27-01E56B887EE1}"/>
              </a:ext>
            </a:extLst>
          </p:cNvPr>
          <p:cNvGraphicFramePr>
            <a:graphicFrameLocks noGrp="1"/>
          </p:cNvGraphicFramePr>
          <p:nvPr>
            <p:extLst>
              <p:ext uri="{D42A27DB-BD31-4B8C-83A1-F6EECF244321}">
                <p14:modId xmlns:p14="http://schemas.microsoft.com/office/powerpoint/2010/main" val="3828509575"/>
              </p:ext>
            </p:extLst>
          </p:nvPr>
        </p:nvGraphicFramePr>
        <p:xfrm>
          <a:off x="344664" y="1249583"/>
          <a:ext cx="8448430" cy="2352040"/>
        </p:xfrm>
        <a:graphic>
          <a:graphicData uri="http://schemas.openxmlformats.org/drawingml/2006/table">
            <a:tbl>
              <a:tblPr firstRow="1" bandRow="1">
                <a:tableStyleId>{D27102A9-8310-4765-A935-A1911B00CA55}</a:tableStyleId>
              </a:tblPr>
              <a:tblGrid>
                <a:gridCol w="8448430">
                  <a:extLst>
                    <a:ext uri="{9D8B030D-6E8A-4147-A177-3AD203B41FA5}">
                      <a16:colId xmlns:a16="http://schemas.microsoft.com/office/drawing/2014/main" val="3803308267"/>
                    </a:ext>
                  </a:extLst>
                </a:gridCol>
              </a:tblGrid>
              <a:tr h="370840">
                <a:tc>
                  <a:txBody>
                    <a:bodyPr/>
                    <a:lstStyle/>
                    <a:p>
                      <a:r>
                        <a:rPr lang="en-US" dirty="0">
                          <a:latin typeface="+mj-lt"/>
                        </a:rPr>
                        <a:t>LEAD AGENCY: CDC </a:t>
                      </a:r>
                    </a:p>
                  </a:txBody>
                  <a:tcPr/>
                </a:tc>
                <a:extLst>
                  <a:ext uri="{0D108BD9-81ED-4DB2-BD59-A6C34878D82A}">
                    <a16:rowId xmlns:a16="http://schemas.microsoft.com/office/drawing/2014/main" val="1142816889"/>
                  </a:ext>
                </a:extLst>
              </a:tr>
              <a:tr h="370840">
                <a:tc>
                  <a:txBody>
                    <a:bodyPr/>
                    <a:lstStyle/>
                    <a:p>
                      <a:r>
                        <a:rPr lang="en-US" dirty="0">
                          <a:latin typeface="+mj-lt"/>
                        </a:rPr>
                        <a:t>DESCRIPTION: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j-lt"/>
                          <a:ea typeface="+mn-ea"/>
                          <a:cs typeface="+mn-cs"/>
                        </a:rPr>
                        <a:t>This Strategy</a:t>
                      </a:r>
                      <a:r>
                        <a:rPr lang="en-US" sz="1600" kern="1200" baseline="0" dirty="0">
                          <a:solidFill>
                            <a:schemeClr val="tx1"/>
                          </a:solidFill>
                          <a:effectLst/>
                          <a:latin typeface="+mj-lt"/>
                          <a:ea typeface="+mn-ea"/>
                          <a:cs typeface="+mn-cs"/>
                        </a:rPr>
                        <a:t> provides funding t</a:t>
                      </a:r>
                      <a:r>
                        <a:rPr lang="en-US" sz="1600" kern="1200" dirty="0">
                          <a:solidFill>
                            <a:schemeClr val="tx1"/>
                          </a:solidFill>
                          <a:effectLst/>
                          <a:latin typeface="+mj-lt"/>
                          <a:ea typeface="+mn-ea"/>
                          <a:cs typeface="+mn-cs"/>
                        </a:rPr>
                        <a:t>o the CDC to finance the development and preservation of homeless housing through CDC’s Notice of Funding Availability (NOFA) process. </a:t>
                      </a:r>
                    </a:p>
                    <a:p>
                      <a:endParaRPr lang="en-US" sz="1600" dirty="0">
                        <a:latin typeface="+mj-lt"/>
                      </a:endParaRPr>
                    </a:p>
                  </a:txBody>
                  <a:tcPr/>
                </a:tc>
                <a:extLst>
                  <a:ext uri="{0D108BD9-81ED-4DB2-BD59-A6C34878D82A}">
                    <a16:rowId xmlns:a16="http://schemas.microsoft.com/office/drawing/2014/main" val="3734265956"/>
                  </a:ext>
                </a:extLst>
              </a:tr>
              <a:tr h="370840">
                <a:tc>
                  <a:txBody>
                    <a:bodyPr/>
                    <a:lstStyle/>
                    <a:p>
                      <a:pPr marL="0" indent="0">
                        <a:buFont typeface="Arial" panose="020B0604020202020204" pitchFamily="34" charset="0"/>
                        <a:buNone/>
                      </a:pPr>
                      <a:r>
                        <a:rPr lang="en-US" dirty="0">
                          <a:latin typeface="+mj-lt"/>
                        </a:rPr>
                        <a:t>STATUS:</a:t>
                      </a:r>
                    </a:p>
                    <a:p>
                      <a:pPr marL="285750" indent="-285750">
                        <a:buFont typeface="Wingdings" panose="05000000000000000000" pitchFamily="2" charset="2"/>
                        <a:buChar char="§"/>
                      </a:pPr>
                      <a:r>
                        <a:rPr lang="en-US" sz="1600" dirty="0">
                          <a:latin typeface="+mj-lt"/>
                        </a:rPr>
                        <a:t>FY 17-18 funds were allocated in the CDC’s Notice of Funding Availability (NOFA) 23-A, issued in September 2017</a:t>
                      </a:r>
                      <a:r>
                        <a:rPr lang="en-US" dirty="0">
                          <a:latin typeface="+mj-lt"/>
                        </a:rPr>
                        <a:t>.</a:t>
                      </a:r>
                    </a:p>
                  </a:txBody>
                  <a:tcPr/>
                </a:tc>
                <a:extLst>
                  <a:ext uri="{0D108BD9-81ED-4DB2-BD59-A6C34878D82A}">
                    <a16:rowId xmlns:a16="http://schemas.microsoft.com/office/drawing/2014/main" val="1667369101"/>
                  </a:ext>
                </a:extLst>
              </a:tr>
            </a:tbl>
          </a:graphicData>
        </a:graphic>
      </p:graphicFrame>
      <p:sp>
        <p:nvSpPr>
          <p:cNvPr id="9" name="Title 1">
            <a:extLst>
              <a:ext uri="{FF2B5EF4-FFF2-40B4-BE49-F238E27FC236}">
                <a16:creationId xmlns:a16="http://schemas.microsoft.com/office/drawing/2014/main" id="{016E8559-65C3-4E9A-AADF-DD30A082DE3E}"/>
              </a:ext>
            </a:extLst>
          </p:cNvPr>
          <p:cNvSpPr txBox="1">
            <a:spLocks/>
          </p:cNvSpPr>
          <p:nvPr/>
        </p:nvSpPr>
        <p:spPr>
          <a:xfrm>
            <a:off x="1164414" y="83662"/>
            <a:ext cx="7838074" cy="106680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F7: Preserve and Promote the Development of Affordable Housing for Homeless Families and Individuals</a:t>
            </a:r>
          </a:p>
        </p:txBody>
      </p:sp>
    </p:spTree>
    <p:extLst>
      <p:ext uri="{BB962C8B-B14F-4D97-AF65-F5344CB8AC3E}">
        <p14:creationId xmlns:p14="http://schemas.microsoft.com/office/powerpoint/2010/main" val="4431201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016E8559-65C3-4E9A-AADF-DD30A082DE3E}"/>
              </a:ext>
            </a:extLst>
          </p:cNvPr>
          <p:cNvSpPr txBox="1">
            <a:spLocks/>
          </p:cNvSpPr>
          <p:nvPr/>
        </p:nvSpPr>
        <p:spPr>
          <a:xfrm>
            <a:off x="1164414" y="83662"/>
            <a:ext cx="7838074" cy="106680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F7: Preserve and Promote the Development of Affordable Housing for Homeless Families and Individuals</a:t>
            </a:r>
          </a:p>
        </p:txBody>
      </p:sp>
      <p:graphicFrame>
        <p:nvGraphicFramePr>
          <p:cNvPr id="10" name="Table 9">
            <a:extLst>
              <a:ext uri="{FF2B5EF4-FFF2-40B4-BE49-F238E27FC236}">
                <a16:creationId xmlns:a16="http://schemas.microsoft.com/office/drawing/2014/main" id="{76A83DF2-CFC2-4E88-94A8-1D507870D8AE}"/>
              </a:ext>
            </a:extLst>
          </p:cNvPr>
          <p:cNvGraphicFramePr>
            <a:graphicFrameLocks noGrp="1"/>
          </p:cNvGraphicFramePr>
          <p:nvPr>
            <p:extLst>
              <p:ext uri="{D42A27DB-BD31-4B8C-83A1-F6EECF244321}">
                <p14:modId xmlns:p14="http://schemas.microsoft.com/office/powerpoint/2010/main" val="663113726"/>
              </p:ext>
            </p:extLst>
          </p:nvPr>
        </p:nvGraphicFramePr>
        <p:xfrm>
          <a:off x="1524000" y="1374442"/>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$15,000,000</a:t>
                      </a:r>
                    </a:p>
                  </a:txBody>
                  <a:tcPr/>
                </a:tc>
                <a:tc>
                  <a:txBody>
                    <a:bodyPr/>
                    <a:lstStyle/>
                    <a:p>
                      <a:pPr algn="ctr"/>
                      <a:r>
                        <a:rPr lang="en-US" b="0" dirty="0"/>
                        <a:t>$15,000,000</a:t>
                      </a:r>
                    </a:p>
                  </a:txBody>
                  <a:tcPr/>
                </a:tc>
                <a:tc>
                  <a:txBody>
                    <a:bodyPr/>
                    <a:lstStyle/>
                    <a:p>
                      <a:pPr algn="ctr"/>
                      <a:r>
                        <a:rPr lang="en-US" b="0" dirty="0"/>
                        <a:t>$0</a:t>
                      </a:r>
                    </a:p>
                  </a:txBody>
                  <a:tcPr/>
                </a:tc>
                <a:extLst>
                  <a:ext uri="{0D108BD9-81ED-4DB2-BD59-A6C34878D82A}">
                    <a16:rowId xmlns:a16="http://schemas.microsoft.com/office/drawing/2014/main" val="1503762248"/>
                  </a:ext>
                </a:extLst>
              </a:tr>
            </a:tbl>
          </a:graphicData>
        </a:graphic>
      </p:graphicFrame>
      <p:sp>
        <p:nvSpPr>
          <p:cNvPr id="2" name="Rectangle 1">
            <a:extLst>
              <a:ext uri="{FF2B5EF4-FFF2-40B4-BE49-F238E27FC236}">
                <a16:creationId xmlns:a16="http://schemas.microsoft.com/office/drawing/2014/main" id="{5F6ADDE2-E2B3-4B06-B8BB-B09B4D5B7D0F}"/>
              </a:ext>
            </a:extLst>
          </p:cNvPr>
          <p:cNvSpPr/>
          <p:nvPr/>
        </p:nvSpPr>
        <p:spPr>
          <a:xfrm>
            <a:off x="567168" y="2884810"/>
            <a:ext cx="8225926" cy="1754326"/>
          </a:xfrm>
          <a:prstGeom prst="rect">
            <a:avLst/>
          </a:prstGeom>
        </p:spPr>
        <p:txBody>
          <a:bodyPr wrap="square">
            <a:spAutoFit/>
          </a:bodyPr>
          <a:lstStyle/>
          <a:p>
            <a:pPr marL="285750" indent="-285750">
              <a:buFont typeface="Arial" panose="020B0604020202020204" pitchFamily="34" charset="0"/>
              <a:buChar char="•"/>
            </a:pPr>
            <a:r>
              <a:rPr lang="en-US" dirty="0">
                <a:latin typeface="+mj-lt"/>
              </a:rPr>
              <a:t>LAHSA is currently conducting a Request for Proposals process for capital funding to increase the supply of interim housing. If the results of that RFP demonstrate that more than the $5 million currently allocated for that RFP is warranted, the final FY 2018-19 funding recommendations to the Board of Supervisors may include a recommendation to shift some FY 2018-19 or FY 2019-20 funding from this strategy to increase the capital funding for interim housing.</a:t>
            </a:r>
          </a:p>
        </p:txBody>
      </p:sp>
    </p:spTree>
    <p:extLst>
      <p:ext uri="{BB962C8B-B14F-4D97-AF65-F5344CB8AC3E}">
        <p14:creationId xmlns:p14="http://schemas.microsoft.com/office/powerpoint/2010/main" val="4118688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10" name="Title 1">
            <a:extLst>
              <a:ext uri="{FF2B5EF4-FFF2-40B4-BE49-F238E27FC236}">
                <a16:creationId xmlns:a16="http://schemas.microsoft.com/office/drawing/2014/main" id="{E5654F5E-8350-4C6A-B748-8DD35B5A0797}"/>
              </a:ext>
            </a:extLst>
          </p:cNvPr>
          <p:cNvSpPr txBox="1">
            <a:spLocks/>
          </p:cNvSpPr>
          <p:nvPr/>
        </p:nvSpPr>
        <p:spPr>
          <a:xfrm>
            <a:off x="1164413" y="318117"/>
            <a:ext cx="7976465"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Central Measure H Administration</a:t>
            </a:r>
          </a:p>
        </p:txBody>
      </p:sp>
      <p:graphicFrame>
        <p:nvGraphicFramePr>
          <p:cNvPr id="9" name="Table 8">
            <a:extLst>
              <a:ext uri="{FF2B5EF4-FFF2-40B4-BE49-F238E27FC236}">
                <a16:creationId xmlns:a16="http://schemas.microsoft.com/office/drawing/2014/main" id="{52CEE3B8-DE27-4682-97CA-33B1DB1906EF}"/>
              </a:ext>
            </a:extLst>
          </p:cNvPr>
          <p:cNvGraphicFramePr>
            <a:graphicFrameLocks noGrp="1"/>
          </p:cNvGraphicFramePr>
          <p:nvPr>
            <p:extLst>
              <p:ext uri="{D42A27DB-BD31-4B8C-83A1-F6EECF244321}">
                <p14:modId xmlns:p14="http://schemas.microsoft.com/office/powerpoint/2010/main" val="1660396992"/>
              </p:ext>
            </p:extLst>
          </p:nvPr>
        </p:nvGraphicFramePr>
        <p:xfrm>
          <a:off x="1524000" y="3047883"/>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$1,500,000</a:t>
                      </a:r>
                    </a:p>
                  </a:txBody>
                  <a:tcPr/>
                </a:tc>
                <a:tc>
                  <a:txBody>
                    <a:bodyPr/>
                    <a:lstStyle/>
                    <a:p>
                      <a:pPr algn="ctr"/>
                      <a:r>
                        <a:rPr lang="en-US" b="0" dirty="0"/>
                        <a:t>$1,750,000</a:t>
                      </a:r>
                    </a:p>
                  </a:txBody>
                  <a:tcPr/>
                </a:tc>
                <a:tc>
                  <a:txBody>
                    <a:bodyPr/>
                    <a:lstStyle/>
                    <a:p>
                      <a:pPr algn="ctr"/>
                      <a:r>
                        <a:rPr lang="en-US" b="0" dirty="0"/>
                        <a:t>$250,000</a:t>
                      </a:r>
                    </a:p>
                  </a:txBody>
                  <a:tcPr/>
                </a:tc>
                <a:extLst>
                  <a:ext uri="{0D108BD9-81ED-4DB2-BD59-A6C34878D82A}">
                    <a16:rowId xmlns:a16="http://schemas.microsoft.com/office/drawing/2014/main" val="1503762248"/>
                  </a:ext>
                </a:extLst>
              </a:tr>
            </a:tbl>
          </a:graphicData>
        </a:graphic>
      </p:graphicFrame>
      <p:graphicFrame>
        <p:nvGraphicFramePr>
          <p:cNvPr id="2" name="Table 1">
            <a:extLst>
              <a:ext uri="{FF2B5EF4-FFF2-40B4-BE49-F238E27FC236}">
                <a16:creationId xmlns:a16="http://schemas.microsoft.com/office/drawing/2014/main" id="{D797271B-93D4-4058-A20A-35D3C4C150F4}"/>
              </a:ext>
            </a:extLst>
          </p:cNvPr>
          <p:cNvGraphicFramePr>
            <a:graphicFrameLocks noGrp="1"/>
          </p:cNvGraphicFramePr>
          <p:nvPr>
            <p:extLst>
              <p:ext uri="{D42A27DB-BD31-4B8C-83A1-F6EECF244321}">
                <p14:modId xmlns:p14="http://schemas.microsoft.com/office/powerpoint/2010/main" val="2154740673"/>
              </p:ext>
            </p:extLst>
          </p:nvPr>
        </p:nvGraphicFramePr>
        <p:xfrm>
          <a:off x="930031" y="1397000"/>
          <a:ext cx="7252677" cy="1254760"/>
        </p:xfrm>
        <a:graphic>
          <a:graphicData uri="http://schemas.openxmlformats.org/drawingml/2006/table">
            <a:tbl>
              <a:tblPr firstRow="1" bandRow="1">
                <a:tableStyleId>{D27102A9-8310-4765-A935-A1911B00CA55}</a:tableStyleId>
              </a:tblPr>
              <a:tblGrid>
                <a:gridCol w="7252677">
                  <a:extLst>
                    <a:ext uri="{9D8B030D-6E8A-4147-A177-3AD203B41FA5}">
                      <a16:colId xmlns:a16="http://schemas.microsoft.com/office/drawing/2014/main" val="42432456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LEAD AGENCY: Chief</a:t>
                      </a:r>
                      <a:r>
                        <a:rPr lang="en-US" baseline="0" dirty="0">
                          <a:latin typeface="+mj-lt"/>
                        </a:rPr>
                        <a:t> Executive Office -</a:t>
                      </a:r>
                      <a:r>
                        <a:rPr lang="en-US" dirty="0">
                          <a:latin typeface="+mj-lt"/>
                        </a:rPr>
                        <a:t> Homeless Initiative </a:t>
                      </a:r>
                    </a:p>
                  </a:txBody>
                  <a:tcPr/>
                </a:tc>
                <a:extLst>
                  <a:ext uri="{0D108BD9-81ED-4DB2-BD59-A6C34878D82A}">
                    <a16:rowId xmlns:a16="http://schemas.microsoft.com/office/drawing/2014/main" val="330973793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j-lt"/>
                        </a:rPr>
                        <a:t>DESCRIPTION: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mj-lt"/>
                        </a:rPr>
                        <a:t>The Homeless Initiative Team</a:t>
                      </a:r>
                      <a:r>
                        <a:rPr lang="en-US" sz="1600" baseline="0" dirty="0">
                          <a:latin typeface="+mj-lt"/>
                        </a:rPr>
                        <a:t> coordinates the overall implementation of Measure H.</a:t>
                      </a:r>
                      <a:r>
                        <a:rPr lang="en-US" sz="1600" dirty="0">
                          <a:latin typeface="+mj-lt"/>
                        </a:rPr>
                        <a:t> </a:t>
                      </a:r>
                    </a:p>
                    <a:p>
                      <a:endParaRPr lang="en-US" dirty="0">
                        <a:latin typeface="+mj-lt"/>
                      </a:endParaRPr>
                    </a:p>
                  </a:txBody>
                  <a:tcPr/>
                </a:tc>
                <a:extLst>
                  <a:ext uri="{0D108BD9-81ED-4DB2-BD59-A6C34878D82A}">
                    <a16:rowId xmlns:a16="http://schemas.microsoft.com/office/drawing/2014/main" val="46420439"/>
                  </a:ext>
                </a:extLst>
              </a:tr>
            </a:tbl>
          </a:graphicData>
        </a:graphic>
      </p:graphicFrame>
      <p:sp>
        <p:nvSpPr>
          <p:cNvPr id="13" name="TextBox 12">
            <a:extLst>
              <a:ext uri="{FF2B5EF4-FFF2-40B4-BE49-F238E27FC236}">
                <a16:creationId xmlns:a16="http://schemas.microsoft.com/office/drawing/2014/main" id="{95994021-215E-420A-938E-9F2B92511086}"/>
              </a:ext>
            </a:extLst>
          </p:cNvPr>
          <p:cNvSpPr txBox="1"/>
          <p:nvPr/>
        </p:nvSpPr>
        <p:spPr>
          <a:xfrm>
            <a:off x="895959" y="4456419"/>
            <a:ext cx="7909170" cy="1754326"/>
          </a:xfrm>
          <a:prstGeom prst="rect">
            <a:avLst/>
          </a:prstGeom>
          <a:noFill/>
        </p:spPr>
        <p:txBody>
          <a:bodyPr wrap="square" rtlCol="0">
            <a:spAutoFit/>
          </a:bodyPr>
          <a:lstStyle/>
          <a:p>
            <a:r>
              <a:rPr lang="en-US" b="1" i="1" dirty="0">
                <a:latin typeface="+mj-lt"/>
              </a:rPr>
              <a:t>Justification</a:t>
            </a:r>
          </a:p>
          <a:p>
            <a:endParaRPr lang="en-US" b="1" i="1" dirty="0">
              <a:latin typeface="+mj-lt"/>
            </a:endParaRPr>
          </a:p>
          <a:p>
            <a:r>
              <a:rPr lang="en-US" dirty="0">
                <a:latin typeface="+mj-lt"/>
              </a:rPr>
              <a:t>Increase is based on increased costs for staff, audits, and consultant services.</a:t>
            </a:r>
          </a:p>
          <a:p>
            <a:endParaRPr lang="en-US" dirty="0">
              <a:latin typeface="+mj-lt"/>
            </a:endParaRPr>
          </a:p>
          <a:p>
            <a:endParaRPr lang="en-US" dirty="0">
              <a:latin typeface="+mj-lt"/>
            </a:endParaRPr>
          </a:p>
          <a:p>
            <a:endParaRPr lang="en-US" dirty="0">
              <a:latin typeface="+mj-lt"/>
            </a:endParaRPr>
          </a:p>
        </p:txBody>
      </p:sp>
    </p:spTree>
    <p:extLst>
      <p:ext uri="{BB962C8B-B14F-4D97-AF65-F5344CB8AC3E}">
        <p14:creationId xmlns:p14="http://schemas.microsoft.com/office/powerpoint/2010/main" val="2391790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BBE4E338-7E52-409E-96D7-76E02AAA2AA4}"/>
              </a:ext>
            </a:extLst>
          </p:cNvPr>
          <p:cNvSpPr txBox="1">
            <a:spLocks/>
          </p:cNvSpPr>
          <p:nvPr/>
        </p:nvSpPr>
        <p:spPr>
          <a:xfrm>
            <a:off x="1164414" y="318117"/>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500" b="1" dirty="0">
                <a:solidFill>
                  <a:schemeClr val="bg1"/>
                </a:solidFill>
                <a:cs typeface="Arial" panose="020B0604020202020204" pitchFamily="34" charset="0"/>
              </a:rPr>
              <a:t>SUMMARY</a:t>
            </a:r>
          </a:p>
        </p:txBody>
      </p:sp>
      <p:graphicFrame>
        <p:nvGraphicFramePr>
          <p:cNvPr id="10" name="Table 9">
            <a:extLst>
              <a:ext uri="{FF2B5EF4-FFF2-40B4-BE49-F238E27FC236}">
                <a16:creationId xmlns:a16="http://schemas.microsoft.com/office/drawing/2014/main" id="{E38BE2E5-8F7B-453D-87B7-AA57DD9C5076}"/>
              </a:ext>
            </a:extLst>
          </p:cNvPr>
          <p:cNvGraphicFramePr>
            <a:graphicFrameLocks noGrp="1"/>
          </p:cNvGraphicFramePr>
          <p:nvPr>
            <p:extLst>
              <p:ext uri="{D42A27DB-BD31-4B8C-83A1-F6EECF244321}">
                <p14:modId xmlns:p14="http://schemas.microsoft.com/office/powerpoint/2010/main" val="2550866843"/>
              </p:ext>
            </p:extLst>
          </p:nvPr>
        </p:nvGraphicFramePr>
        <p:xfrm>
          <a:off x="289168" y="1107611"/>
          <a:ext cx="8550032" cy="4866640"/>
        </p:xfrm>
        <a:graphic>
          <a:graphicData uri="http://schemas.openxmlformats.org/drawingml/2006/table">
            <a:tbl>
              <a:tblPr firstRow="1" bandRow="1">
                <a:tableStyleId>{ED083AE6-46FA-4A59-8FB0-9F97EB10719F}</a:tableStyleId>
              </a:tblPr>
              <a:tblGrid>
                <a:gridCol w="1500555">
                  <a:extLst>
                    <a:ext uri="{9D8B030D-6E8A-4147-A177-3AD203B41FA5}">
                      <a16:colId xmlns:a16="http://schemas.microsoft.com/office/drawing/2014/main" val="3044410432"/>
                    </a:ext>
                  </a:extLst>
                </a:gridCol>
                <a:gridCol w="2493108">
                  <a:extLst>
                    <a:ext uri="{9D8B030D-6E8A-4147-A177-3AD203B41FA5}">
                      <a16:colId xmlns:a16="http://schemas.microsoft.com/office/drawing/2014/main" val="776280065"/>
                    </a:ext>
                  </a:extLst>
                </a:gridCol>
                <a:gridCol w="2688492">
                  <a:extLst>
                    <a:ext uri="{9D8B030D-6E8A-4147-A177-3AD203B41FA5}">
                      <a16:colId xmlns:a16="http://schemas.microsoft.com/office/drawing/2014/main" val="4094702206"/>
                    </a:ext>
                  </a:extLst>
                </a:gridCol>
                <a:gridCol w="1867877">
                  <a:extLst>
                    <a:ext uri="{9D8B030D-6E8A-4147-A177-3AD203B41FA5}">
                      <a16:colId xmlns:a16="http://schemas.microsoft.com/office/drawing/2014/main" val="1460132461"/>
                    </a:ext>
                  </a:extLst>
                </a:gridCol>
              </a:tblGrid>
              <a:tr h="160537">
                <a:tc>
                  <a:txBody>
                    <a:bodyPr/>
                    <a:lstStyle/>
                    <a:p>
                      <a:pPr algn="ctr"/>
                      <a:r>
                        <a:rPr lang="en-US" dirty="0"/>
                        <a:t>STRATEGY</a:t>
                      </a:r>
                      <a:endParaRPr lang="en-US" b="0" dirty="0">
                        <a:latin typeface="+mj-lt"/>
                      </a:endParaRPr>
                    </a:p>
                  </a:txBody>
                  <a:tcPr/>
                </a:tc>
                <a:tc>
                  <a:txBody>
                    <a:bodyPr/>
                    <a:lstStyle/>
                    <a:p>
                      <a:pPr algn="ctr"/>
                      <a:r>
                        <a:rPr lang="en-US" dirty="0"/>
                        <a:t>TENTATIVELY APPROVED on June 13, 2017*</a:t>
                      </a:r>
                      <a:endParaRPr lang="en-US" b="0" dirty="0">
                        <a:latin typeface="+mj-lt"/>
                      </a:endParaRPr>
                    </a:p>
                  </a:txBody>
                  <a:tcPr/>
                </a:tc>
                <a:tc>
                  <a:txBody>
                    <a:bodyPr/>
                    <a:lstStyle/>
                    <a:p>
                      <a:pPr algn="ctr"/>
                      <a:r>
                        <a:rPr lang="en-US" dirty="0"/>
                        <a:t>DRAFT FUNDING RECOMMENDED*</a:t>
                      </a:r>
                    </a:p>
                  </a:txBody>
                  <a:tcPr/>
                </a:tc>
                <a:tc>
                  <a:txBody>
                    <a:bodyPr/>
                    <a:lstStyle/>
                    <a:p>
                      <a:pPr algn="ctr"/>
                      <a:r>
                        <a:rPr lang="en-US" dirty="0"/>
                        <a:t>DIFFERENCE </a:t>
                      </a:r>
                    </a:p>
                    <a:p>
                      <a:pPr algn="ctr"/>
                      <a:r>
                        <a:rPr lang="en-US" dirty="0"/>
                        <a:t>(+/-)*</a:t>
                      </a:r>
                      <a:endParaRPr lang="en-US" b="0" dirty="0">
                        <a:latin typeface="+mj-lt"/>
                      </a:endParaRPr>
                    </a:p>
                  </a:txBody>
                  <a:tcPr/>
                </a:tc>
                <a:extLst>
                  <a:ext uri="{0D108BD9-81ED-4DB2-BD59-A6C34878D82A}">
                    <a16:rowId xmlns:a16="http://schemas.microsoft.com/office/drawing/2014/main" val="2588865641"/>
                  </a:ext>
                </a:extLst>
              </a:tr>
              <a:tr h="370840">
                <a:tc>
                  <a:txBody>
                    <a:bodyPr/>
                    <a:lstStyle/>
                    <a:p>
                      <a:r>
                        <a:rPr lang="en-US" b="0" dirty="0">
                          <a:latin typeface="+mj-lt"/>
                        </a:rPr>
                        <a:t>D2</a:t>
                      </a:r>
                    </a:p>
                  </a:txBody>
                  <a:tcPr/>
                </a:tc>
                <a:tc>
                  <a:txBody>
                    <a:bodyPr/>
                    <a:lstStyle/>
                    <a:p>
                      <a:pPr algn="ctr"/>
                      <a:r>
                        <a:rPr lang="en-US" b="0" dirty="0"/>
                        <a:t>$1.120</a:t>
                      </a:r>
                    </a:p>
                  </a:txBody>
                  <a:tcPr/>
                </a:tc>
                <a:tc>
                  <a:txBody>
                    <a:bodyPr/>
                    <a:lstStyle/>
                    <a:p>
                      <a:pPr algn="ctr"/>
                      <a:r>
                        <a:rPr lang="en-US" b="0" dirty="0"/>
                        <a:t>$0</a:t>
                      </a:r>
                    </a:p>
                  </a:txBody>
                  <a:tcPr/>
                </a:tc>
                <a:tc>
                  <a:txBody>
                    <a:bodyPr/>
                    <a:lstStyle/>
                    <a:p>
                      <a:pPr algn="ctr"/>
                      <a:r>
                        <a:rPr lang="en-US" b="0" dirty="0">
                          <a:solidFill>
                            <a:srgbClr val="FF0000"/>
                          </a:solidFill>
                        </a:rPr>
                        <a:t>$1.120</a:t>
                      </a:r>
                    </a:p>
                  </a:txBody>
                  <a:tcPr/>
                </a:tc>
                <a:extLst>
                  <a:ext uri="{0D108BD9-81ED-4DB2-BD59-A6C34878D82A}">
                    <a16:rowId xmlns:a16="http://schemas.microsoft.com/office/drawing/2014/main" val="3697621030"/>
                  </a:ext>
                </a:extLst>
              </a:tr>
              <a:tr h="370840">
                <a:tc>
                  <a:txBody>
                    <a:bodyPr/>
                    <a:lstStyle/>
                    <a:p>
                      <a:r>
                        <a:rPr lang="en-US" b="0" dirty="0">
                          <a:latin typeface="+mj-lt"/>
                        </a:rPr>
                        <a:t>D4</a:t>
                      </a:r>
                    </a:p>
                  </a:txBody>
                  <a:tcPr/>
                </a:tc>
                <a:tc>
                  <a:txBody>
                    <a:bodyPr/>
                    <a:lstStyle/>
                    <a:p>
                      <a:pPr algn="ctr"/>
                      <a:r>
                        <a:rPr lang="en-US" b="0" dirty="0"/>
                        <a:t>$0</a:t>
                      </a:r>
                    </a:p>
                  </a:txBody>
                  <a:tcPr/>
                </a:tc>
                <a:tc>
                  <a:txBody>
                    <a:bodyPr/>
                    <a:lstStyle/>
                    <a:p>
                      <a:pPr algn="ctr"/>
                      <a:r>
                        <a:rPr lang="en-US" b="0" dirty="0"/>
                        <a:t>$0</a:t>
                      </a:r>
                    </a:p>
                  </a:txBody>
                  <a:tcPr/>
                </a:tc>
                <a:tc>
                  <a:txBody>
                    <a:bodyPr/>
                    <a:lstStyle/>
                    <a:p>
                      <a:pPr algn="ctr"/>
                      <a:r>
                        <a:rPr lang="en-US" b="0" dirty="0"/>
                        <a:t>$0</a:t>
                      </a:r>
                    </a:p>
                  </a:txBody>
                  <a:tcPr/>
                </a:tc>
                <a:extLst>
                  <a:ext uri="{0D108BD9-81ED-4DB2-BD59-A6C34878D82A}">
                    <a16:rowId xmlns:a16="http://schemas.microsoft.com/office/drawing/2014/main" val="814885613"/>
                  </a:ext>
                </a:extLst>
              </a:tr>
              <a:tr h="370840">
                <a:tc>
                  <a:txBody>
                    <a:bodyPr/>
                    <a:lstStyle/>
                    <a:p>
                      <a:r>
                        <a:rPr lang="en-US" b="0" dirty="0">
                          <a:latin typeface="+mj-lt"/>
                        </a:rPr>
                        <a:t>D6</a:t>
                      </a:r>
                    </a:p>
                  </a:txBody>
                  <a:tcPr/>
                </a:tc>
                <a:tc>
                  <a:txBody>
                    <a:bodyPr/>
                    <a:lstStyle/>
                    <a:p>
                      <a:pPr algn="ctr"/>
                      <a:r>
                        <a:rPr lang="en-US" b="0" dirty="0"/>
                        <a:t>$1.130</a:t>
                      </a:r>
                    </a:p>
                  </a:txBody>
                  <a:tcPr/>
                </a:tc>
                <a:tc>
                  <a:txBody>
                    <a:bodyPr/>
                    <a:lstStyle/>
                    <a:p>
                      <a:pPr algn="ctr"/>
                      <a:r>
                        <a:rPr lang="en-US" b="0" dirty="0"/>
                        <a:t>$1.880</a:t>
                      </a:r>
                    </a:p>
                  </a:txBody>
                  <a:tcPr/>
                </a:tc>
                <a:tc>
                  <a:txBody>
                    <a:bodyPr/>
                    <a:lstStyle/>
                    <a:p>
                      <a:pPr algn="ctr"/>
                      <a:r>
                        <a:rPr lang="en-US" b="0" dirty="0">
                          <a:solidFill>
                            <a:srgbClr val="00B050"/>
                          </a:solidFill>
                        </a:rPr>
                        <a:t>$0.750</a:t>
                      </a:r>
                    </a:p>
                  </a:txBody>
                  <a:tcPr/>
                </a:tc>
                <a:extLst>
                  <a:ext uri="{0D108BD9-81ED-4DB2-BD59-A6C34878D82A}">
                    <a16:rowId xmlns:a16="http://schemas.microsoft.com/office/drawing/2014/main" val="3859599382"/>
                  </a:ext>
                </a:extLst>
              </a:tr>
              <a:tr h="370840">
                <a:tc>
                  <a:txBody>
                    <a:bodyPr/>
                    <a:lstStyle/>
                    <a:p>
                      <a:r>
                        <a:rPr lang="en-US" b="0" dirty="0">
                          <a:latin typeface="+mj-lt"/>
                        </a:rPr>
                        <a:t>D7</a:t>
                      </a:r>
                    </a:p>
                  </a:txBody>
                  <a:tcPr/>
                </a:tc>
                <a:tc>
                  <a:txBody>
                    <a:bodyPr/>
                    <a:lstStyle/>
                    <a:p>
                      <a:pPr algn="ctr"/>
                      <a:r>
                        <a:rPr lang="en-US" b="0" dirty="0"/>
                        <a:t>$49.300</a:t>
                      </a:r>
                    </a:p>
                  </a:txBody>
                  <a:tcPr/>
                </a:tc>
                <a:tc>
                  <a:txBody>
                    <a:bodyPr/>
                    <a:lstStyle/>
                    <a:p>
                      <a:pPr algn="ctr"/>
                      <a:r>
                        <a:rPr lang="en-US" b="0" dirty="0"/>
                        <a:t>$49.300</a:t>
                      </a:r>
                    </a:p>
                  </a:txBody>
                  <a:tcPr/>
                </a:tc>
                <a:tc>
                  <a:txBody>
                    <a:bodyPr/>
                    <a:lstStyle/>
                    <a:p>
                      <a:pPr algn="ctr"/>
                      <a:r>
                        <a:rPr lang="en-US" b="0" dirty="0"/>
                        <a:t>$0</a:t>
                      </a:r>
                    </a:p>
                  </a:txBody>
                  <a:tcPr/>
                </a:tc>
                <a:extLst>
                  <a:ext uri="{0D108BD9-81ED-4DB2-BD59-A6C34878D82A}">
                    <a16:rowId xmlns:a16="http://schemas.microsoft.com/office/drawing/2014/main" val="1754996301"/>
                  </a:ext>
                </a:extLst>
              </a:tr>
              <a:tr h="370840">
                <a:tc>
                  <a:txBody>
                    <a:bodyPr/>
                    <a:lstStyle/>
                    <a:p>
                      <a:r>
                        <a:rPr lang="en-US" b="0" dirty="0">
                          <a:latin typeface="+mj-lt"/>
                        </a:rPr>
                        <a:t>E6</a:t>
                      </a:r>
                    </a:p>
                  </a:txBody>
                  <a:tcPr/>
                </a:tc>
                <a:tc>
                  <a:txBody>
                    <a:bodyPr/>
                    <a:lstStyle/>
                    <a:p>
                      <a:pPr algn="ctr"/>
                      <a:r>
                        <a:rPr lang="en-US" b="0" dirty="0"/>
                        <a:t>$27.000</a:t>
                      </a:r>
                    </a:p>
                  </a:txBody>
                  <a:tcPr/>
                </a:tc>
                <a:tc>
                  <a:txBody>
                    <a:bodyPr/>
                    <a:lstStyle/>
                    <a:p>
                      <a:pPr algn="ctr"/>
                      <a:r>
                        <a:rPr lang="en-US" b="0" dirty="0"/>
                        <a:t>$30.117</a:t>
                      </a:r>
                    </a:p>
                  </a:txBody>
                  <a:tcPr/>
                </a:tc>
                <a:tc>
                  <a:txBody>
                    <a:bodyPr/>
                    <a:lstStyle/>
                    <a:p>
                      <a:pPr algn="ctr"/>
                      <a:r>
                        <a:rPr lang="en-US" b="0" dirty="0">
                          <a:solidFill>
                            <a:srgbClr val="00B050"/>
                          </a:solidFill>
                        </a:rPr>
                        <a:t>$3.117</a:t>
                      </a:r>
                    </a:p>
                  </a:txBody>
                  <a:tcPr/>
                </a:tc>
                <a:extLst>
                  <a:ext uri="{0D108BD9-81ED-4DB2-BD59-A6C34878D82A}">
                    <a16:rowId xmlns:a16="http://schemas.microsoft.com/office/drawing/2014/main" val="439559521"/>
                  </a:ext>
                </a:extLst>
              </a:tr>
              <a:tr h="370840">
                <a:tc>
                  <a:txBody>
                    <a:bodyPr/>
                    <a:lstStyle/>
                    <a:p>
                      <a:r>
                        <a:rPr lang="en-US" b="0" dirty="0">
                          <a:latin typeface="+mj-lt"/>
                        </a:rPr>
                        <a:t>E7</a:t>
                      </a:r>
                    </a:p>
                  </a:txBody>
                  <a:tcPr/>
                </a:tc>
                <a:tc>
                  <a:txBody>
                    <a:bodyPr/>
                    <a:lstStyle/>
                    <a:p>
                      <a:pPr algn="ctr"/>
                      <a:r>
                        <a:rPr lang="en-US" b="0" dirty="0"/>
                        <a:t>$35.500</a:t>
                      </a:r>
                    </a:p>
                  </a:txBody>
                  <a:tcPr/>
                </a:tc>
                <a:tc>
                  <a:txBody>
                    <a:bodyPr/>
                    <a:lstStyle/>
                    <a:p>
                      <a:pPr algn="ctr"/>
                      <a:r>
                        <a:rPr lang="en-US" b="0" dirty="0"/>
                        <a:t>$37.000</a:t>
                      </a:r>
                    </a:p>
                  </a:txBody>
                  <a:tcPr/>
                </a:tc>
                <a:tc>
                  <a:txBody>
                    <a:bodyPr/>
                    <a:lstStyle/>
                    <a:p>
                      <a:pPr algn="ctr"/>
                      <a:r>
                        <a:rPr lang="en-US" b="0" dirty="0">
                          <a:solidFill>
                            <a:srgbClr val="00B050"/>
                          </a:solidFill>
                        </a:rPr>
                        <a:t>$1.5</a:t>
                      </a:r>
                    </a:p>
                  </a:txBody>
                  <a:tcPr/>
                </a:tc>
                <a:extLst>
                  <a:ext uri="{0D108BD9-81ED-4DB2-BD59-A6C34878D82A}">
                    <a16:rowId xmlns:a16="http://schemas.microsoft.com/office/drawing/2014/main" val="204578396"/>
                  </a:ext>
                </a:extLst>
              </a:tr>
              <a:tr h="370840">
                <a:tc>
                  <a:txBody>
                    <a:bodyPr/>
                    <a:lstStyle/>
                    <a:p>
                      <a:r>
                        <a:rPr lang="en-US" b="0" dirty="0">
                          <a:latin typeface="+mj-lt"/>
                        </a:rPr>
                        <a:t>E8</a:t>
                      </a:r>
                    </a:p>
                  </a:txBody>
                  <a:tcPr/>
                </a:tc>
                <a:tc>
                  <a:txBody>
                    <a:bodyPr/>
                    <a:lstStyle/>
                    <a:p>
                      <a:pPr algn="ctr"/>
                      <a:r>
                        <a:rPr lang="en-US" b="0" dirty="0"/>
                        <a:t>$69.885</a:t>
                      </a:r>
                    </a:p>
                  </a:txBody>
                  <a:tcPr/>
                </a:tc>
                <a:tc>
                  <a:txBody>
                    <a:bodyPr/>
                    <a:lstStyle/>
                    <a:p>
                      <a:pPr algn="ctr"/>
                      <a:r>
                        <a:rPr lang="en-US" b="0" dirty="0"/>
                        <a:t>$88.068</a:t>
                      </a:r>
                    </a:p>
                  </a:txBody>
                  <a:tcPr/>
                </a:tc>
                <a:tc>
                  <a:txBody>
                    <a:bodyPr/>
                    <a:lstStyle/>
                    <a:p>
                      <a:pPr algn="ctr"/>
                      <a:r>
                        <a:rPr lang="en-US" b="0" dirty="0">
                          <a:solidFill>
                            <a:srgbClr val="00B050"/>
                          </a:solidFill>
                        </a:rPr>
                        <a:t>$18.183</a:t>
                      </a:r>
                    </a:p>
                  </a:txBody>
                  <a:tcPr/>
                </a:tc>
                <a:extLst>
                  <a:ext uri="{0D108BD9-81ED-4DB2-BD59-A6C34878D82A}">
                    <a16:rowId xmlns:a16="http://schemas.microsoft.com/office/drawing/2014/main" val="4128902912"/>
                  </a:ext>
                </a:extLst>
              </a:tr>
              <a:tr h="370840">
                <a:tc>
                  <a:txBody>
                    <a:bodyPr/>
                    <a:lstStyle/>
                    <a:p>
                      <a:r>
                        <a:rPr lang="en-US" b="0" dirty="0">
                          <a:latin typeface="+mj-lt"/>
                        </a:rPr>
                        <a:t>E14</a:t>
                      </a:r>
                    </a:p>
                  </a:txBody>
                  <a:tcPr/>
                </a:tc>
                <a:tc>
                  <a:txBody>
                    <a:bodyPr/>
                    <a:lstStyle/>
                    <a:p>
                      <a:pPr algn="ctr"/>
                      <a:r>
                        <a:rPr lang="en-US" b="0" dirty="0"/>
                        <a:t>$19.000</a:t>
                      </a:r>
                    </a:p>
                  </a:txBody>
                  <a:tcPr/>
                </a:tc>
                <a:tc>
                  <a:txBody>
                    <a:bodyPr/>
                    <a:lstStyle/>
                    <a:p>
                      <a:pPr algn="ctr"/>
                      <a:r>
                        <a:rPr lang="en-US" b="0" dirty="0"/>
                        <a:t>$19.000</a:t>
                      </a:r>
                    </a:p>
                  </a:txBody>
                  <a:tcPr/>
                </a:tc>
                <a:tc>
                  <a:txBody>
                    <a:bodyPr/>
                    <a:lstStyle/>
                    <a:p>
                      <a:pPr algn="ctr"/>
                      <a:r>
                        <a:rPr lang="en-US" b="0" dirty="0"/>
                        <a:t>$0</a:t>
                      </a:r>
                    </a:p>
                  </a:txBody>
                  <a:tcPr/>
                </a:tc>
                <a:extLst>
                  <a:ext uri="{0D108BD9-81ED-4DB2-BD59-A6C34878D82A}">
                    <a16:rowId xmlns:a16="http://schemas.microsoft.com/office/drawing/2014/main" val="1918981138"/>
                  </a:ext>
                </a:extLst>
              </a:tr>
              <a:tr h="370840">
                <a:tc>
                  <a:txBody>
                    <a:bodyPr/>
                    <a:lstStyle/>
                    <a:p>
                      <a:r>
                        <a:rPr lang="en-US" b="0" dirty="0">
                          <a:latin typeface="+mj-lt"/>
                        </a:rPr>
                        <a:t>F7</a:t>
                      </a:r>
                    </a:p>
                  </a:txBody>
                  <a:tcPr/>
                </a:tc>
                <a:tc>
                  <a:txBody>
                    <a:bodyPr/>
                    <a:lstStyle/>
                    <a:p>
                      <a:pPr algn="ctr"/>
                      <a:r>
                        <a:rPr lang="en-US" b="0" dirty="0"/>
                        <a:t>$15.000</a:t>
                      </a:r>
                    </a:p>
                  </a:txBody>
                  <a:tcPr/>
                </a:tc>
                <a:tc>
                  <a:txBody>
                    <a:bodyPr/>
                    <a:lstStyle/>
                    <a:p>
                      <a:pPr algn="ctr"/>
                      <a:r>
                        <a:rPr lang="en-US" b="0" dirty="0"/>
                        <a:t>$15.000</a:t>
                      </a:r>
                    </a:p>
                  </a:txBody>
                  <a:tcPr/>
                </a:tc>
                <a:tc>
                  <a:txBody>
                    <a:bodyPr/>
                    <a:lstStyle/>
                    <a:p>
                      <a:pPr algn="ctr"/>
                      <a:r>
                        <a:rPr lang="en-US" b="0" dirty="0"/>
                        <a:t>$0</a:t>
                      </a:r>
                    </a:p>
                  </a:txBody>
                  <a:tcPr/>
                </a:tc>
                <a:extLst>
                  <a:ext uri="{0D108BD9-81ED-4DB2-BD59-A6C34878D82A}">
                    <a16:rowId xmlns:a16="http://schemas.microsoft.com/office/drawing/2014/main" val="2208262840"/>
                  </a:ext>
                </a:extLst>
              </a:tr>
              <a:tr h="370840">
                <a:tc>
                  <a:txBody>
                    <a:bodyPr/>
                    <a:lstStyle/>
                    <a:p>
                      <a:r>
                        <a:rPr lang="en-US" sz="1400" b="0" dirty="0">
                          <a:latin typeface="+mj-lt"/>
                        </a:rPr>
                        <a:t>Central Measure H Administration</a:t>
                      </a:r>
                    </a:p>
                  </a:txBody>
                  <a:tcPr/>
                </a:tc>
                <a:tc>
                  <a:txBody>
                    <a:bodyPr/>
                    <a:lstStyle/>
                    <a:p>
                      <a:pPr algn="ctr"/>
                      <a:r>
                        <a:rPr lang="en-US" b="0" dirty="0"/>
                        <a:t>$1.500</a:t>
                      </a:r>
                    </a:p>
                  </a:txBody>
                  <a:tcPr/>
                </a:tc>
                <a:tc>
                  <a:txBody>
                    <a:bodyPr/>
                    <a:lstStyle/>
                    <a:p>
                      <a:pPr algn="ctr"/>
                      <a:r>
                        <a:rPr lang="en-US" b="0" dirty="0"/>
                        <a:t>$1.750</a:t>
                      </a:r>
                    </a:p>
                  </a:txBody>
                  <a:tcPr/>
                </a:tc>
                <a:tc>
                  <a:txBody>
                    <a:bodyPr/>
                    <a:lstStyle/>
                    <a:p>
                      <a:pPr algn="ctr"/>
                      <a:r>
                        <a:rPr lang="en-US" b="0" dirty="0">
                          <a:solidFill>
                            <a:srgbClr val="00B050"/>
                          </a:solidFill>
                        </a:rPr>
                        <a:t> $0.250</a:t>
                      </a:r>
                    </a:p>
                  </a:txBody>
                  <a:tcPr/>
                </a:tc>
                <a:extLst>
                  <a:ext uri="{0D108BD9-81ED-4DB2-BD59-A6C34878D82A}">
                    <a16:rowId xmlns:a16="http://schemas.microsoft.com/office/drawing/2014/main" val="192987951"/>
                  </a:ext>
                </a:extLst>
              </a:tr>
              <a:tr h="370840">
                <a:tc>
                  <a:txBody>
                    <a:bodyPr/>
                    <a:lstStyle/>
                    <a:p>
                      <a:pPr algn="l"/>
                      <a:r>
                        <a:rPr lang="en-US" sz="1800" b="1" dirty="0">
                          <a:latin typeface="+mj-lt"/>
                        </a:rPr>
                        <a:t>TOTAL</a:t>
                      </a:r>
                    </a:p>
                  </a:txBody>
                  <a:tcPr/>
                </a:tc>
                <a:tc>
                  <a:txBody>
                    <a:bodyPr/>
                    <a:lstStyle/>
                    <a:p>
                      <a:pPr algn="ctr"/>
                      <a:r>
                        <a:rPr lang="en-US" b="0" dirty="0"/>
                        <a:t>$374.435</a:t>
                      </a:r>
                    </a:p>
                  </a:txBody>
                  <a:tcPr/>
                </a:tc>
                <a:tc>
                  <a:txBody>
                    <a:bodyPr/>
                    <a:lstStyle/>
                    <a:p>
                      <a:pPr algn="ctr"/>
                      <a:r>
                        <a:rPr lang="en-US" b="0" dirty="0"/>
                        <a:t>$394.642</a:t>
                      </a:r>
                    </a:p>
                  </a:txBody>
                  <a:tcPr/>
                </a:tc>
                <a:tc>
                  <a:txBody>
                    <a:bodyPr/>
                    <a:lstStyle/>
                    <a:p>
                      <a:pPr algn="ctr"/>
                      <a:r>
                        <a:rPr lang="en-US" b="0" dirty="0">
                          <a:solidFill>
                            <a:srgbClr val="00B050"/>
                          </a:solidFill>
                        </a:rPr>
                        <a:t>$20.207</a:t>
                      </a:r>
                    </a:p>
                  </a:txBody>
                  <a:tcPr/>
                </a:tc>
                <a:extLst>
                  <a:ext uri="{0D108BD9-81ED-4DB2-BD59-A6C34878D82A}">
                    <a16:rowId xmlns:a16="http://schemas.microsoft.com/office/drawing/2014/main" val="2094012300"/>
                  </a:ext>
                </a:extLst>
              </a:tr>
            </a:tbl>
          </a:graphicData>
        </a:graphic>
      </p:graphicFrame>
      <p:sp>
        <p:nvSpPr>
          <p:cNvPr id="13" name="TextBox 12">
            <a:extLst>
              <a:ext uri="{FF2B5EF4-FFF2-40B4-BE49-F238E27FC236}">
                <a16:creationId xmlns:a16="http://schemas.microsoft.com/office/drawing/2014/main" id="{EE612AF9-EEED-45C4-8727-DCC9D08E045D}"/>
              </a:ext>
            </a:extLst>
          </p:cNvPr>
          <p:cNvSpPr txBox="1"/>
          <p:nvPr/>
        </p:nvSpPr>
        <p:spPr>
          <a:xfrm>
            <a:off x="184892" y="5898936"/>
            <a:ext cx="3566835" cy="338554"/>
          </a:xfrm>
          <a:prstGeom prst="rect">
            <a:avLst/>
          </a:prstGeom>
          <a:noFill/>
        </p:spPr>
        <p:txBody>
          <a:bodyPr wrap="square" rtlCol="0">
            <a:spAutoFit/>
          </a:bodyPr>
          <a:lstStyle/>
          <a:p>
            <a:r>
              <a:rPr lang="en-US" sz="1600" dirty="0"/>
              <a:t>*in millions</a:t>
            </a:r>
          </a:p>
        </p:txBody>
      </p:sp>
    </p:spTree>
    <p:extLst>
      <p:ext uri="{BB962C8B-B14F-4D97-AF65-F5344CB8AC3E}">
        <p14:creationId xmlns:p14="http://schemas.microsoft.com/office/powerpoint/2010/main" val="11478222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BBE4E338-7E52-409E-96D7-76E02AAA2AA4}"/>
              </a:ext>
            </a:extLst>
          </p:cNvPr>
          <p:cNvSpPr txBox="1">
            <a:spLocks/>
          </p:cNvSpPr>
          <p:nvPr/>
        </p:nvSpPr>
        <p:spPr>
          <a:xfrm>
            <a:off x="1164414" y="318117"/>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500" b="1" dirty="0">
                <a:solidFill>
                  <a:schemeClr val="bg1"/>
                </a:solidFill>
                <a:cs typeface="Arial" panose="020B0604020202020204" pitchFamily="34" charset="0"/>
              </a:rPr>
              <a:t>NEXT STEPS</a:t>
            </a:r>
          </a:p>
        </p:txBody>
      </p:sp>
      <p:sp>
        <p:nvSpPr>
          <p:cNvPr id="13" name="Rectangle 12">
            <a:extLst>
              <a:ext uri="{FF2B5EF4-FFF2-40B4-BE49-F238E27FC236}">
                <a16:creationId xmlns:a16="http://schemas.microsoft.com/office/drawing/2014/main" id="{3AACA19A-38C5-4B22-A2F7-C80299325756}"/>
              </a:ext>
            </a:extLst>
          </p:cNvPr>
          <p:cNvSpPr/>
          <p:nvPr/>
        </p:nvSpPr>
        <p:spPr>
          <a:xfrm>
            <a:off x="65932" y="6191935"/>
            <a:ext cx="4572000" cy="646331"/>
          </a:xfrm>
          <a:prstGeom prst="rect">
            <a:avLst/>
          </a:prstGeom>
        </p:spPr>
        <p:txBody>
          <a:bodyPr>
            <a:spAutoFit/>
          </a:bodyPr>
          <a:lstStyle/>
          <a:p>
            <a:r>
              <a:rPr lang="en-US" dirty="0">
                <a:solidFill>
                  <a:schemeClr val="bg1"/>
                </a:solidFill>
              </a:rPr>
              <a:t>FOR UP TO DATE INFORMATION VISIT US AT: </a:t>
            </a:r>
          </a:p>
          <a:p>
            <a:r>
              <a:rPr lang="en-US" dirty="0">
                <a:solidFill>
                  <a:schemeClr val="bg1"/>
                </a:solidFill>
              </a:rPr>
              <a:t>                    HTTP://HOMELESS.LACOUNTY.GOV</a:t>
            </a:r>
          </a:p>
        </p:txBody>
      </p:sp>
      <p:graphicFrame>
        <p:nvGraphicFramePr>
          <p:cNvPr id="10" name="Table 9">
            <a:extLst>
              <a:ext uri="{FF2B5EF4-FFF2-40B4-BE49-F238E27FC236}">
                <a16:creationId xmlns:a16="http://schemas.microsoft.com/office/drawing/2014/main" id="{5AA3F087-748C-4FE3-AFFE-B02640E4A689}"/>
              </a:ext>
            </a:extLst>
          </p:cNvPr>
          <p:cNvGraphicFramePr>
            <a:graphicFrameLocks noGrp="1"/>
          </p:cNvGraphicFramePr>
          <p:nvPr>
            <p:extLst>
              <p:ext uri="{D42A27DB-BD31-4B8C-83A1-F6EECF244321}">
                <p14:modId xmlns:p14="http://schemas.microsoft.com/office/powerpoint/2010/main" val="2305190419"/>
              </p:ext>
            </p:extLst>
          </p:nvPr>
        </p:nvGraphicFramePr>
        <p:xfrm>
          <a:off x="429846" y="1382102"/>
          <a:ext cx="8432800" cy="4297680"/>
        </p:xfrm>
        <a:graphic>
          <a:graphicData uri="http://schemas.openxmlformats.org/drawingml/2006/table">
            <a:tbl>
              <a:tblPr firstRow="1" bandRow="1">
                <a:tableStyleId>{ED083AE6-46FA-4A59-8FB0-9F97EB10719F}</a:tableStyleId>
              </a:tblPr>
              <a:tblGrid>
                <a:gridCol w="1922585">
                  <a:extLst>
                    <a:ext uri="{9D8B030D-6E8A-4147-A177-3AD203B41FA5}">
                      <a16:colId xmlns:a16="http://schemas.microsoft.com/office/drawing/2014/main" val="2194451531"/>
                    </a:ext>
                  </a:extLst>
                </a:gridCol>
                <a:gridCol w="6510215">
                  <a:extLst>
                    <a:ext uri="{9D8B030D-6E8A-4147-A177-3AD203B41FA5}">
                      <a16:colId xmlns:a16="http://schemas.microsoft.com/office/drawing/2014/main" val="2809771626"/>
                    </a:ext>
                  </a:extLst>
                </a:gridCol>
              </a:tblGrid>
              <a:tr h="370840">
                <a:tc>
                  <a:txBody>
                    <a:bodyPr/>
                    <a:lstStyle/>
                    <a:p>
                      <a:r>
                        <a:rPr lang="en-US" dirty="0">
                          <a:latin typeface="+mj-lt"/>
                        </a:rPr>
                        <a:t>March 14, 2018</a:t>
                      </a:r>
                    </a:p>
                  </a:txBody>
                  <a:tcPr/>
                </a:tc>
                <a:tc>
                  <a:txBody>
                    <a:bodyPr/>
                    <a:lstStyle/>
                    <a:p>
                      <a:r>
                        <a:rPr lang="en-US" b="0" dirty="0">
                          <a:latin typeface="+mj-lt"/>
                        </a:rPr>
                        <a:t>Public Meeting to receive</a:t>
                      </a:r>
                      <a:r>
                        <a:rPr lang="en-US" b="0" baseline="0" dirty="0">
                          <a:latin typeface="+mj-lt"/>
                        </a:rPr>
                        <a:t> in-person</a:t>
                      </a:r>
                      <a:r>
                        <a:rPr lang="en-US" b="0" dirty="0">
                          <a:latin typeface="+mj-lt"/>
                        </a:rPr>
                        <a:t> public comments</a:t>
                      </a:r>
                    </a:p>
                    <a:p>
                      <a:pPr marL="285750" indent="-285750">
                        <a:buFont typeface="Arial" panose="020B0604020202020204" pitchFamily="34" charset="0"/>
                        <a:buChar char="•"/>
                      </a:pPr>
                      <a:r>
                        <a:rPr lang="en-US" b="0" dirty="0">
                          <a:latin typeface="+mj-lt"/>
                        </a:rPr>
                        <a:t>Kenneth Hahn Hall of Administration, Board Room</a:t>
                      </a:r>
                    </a:p>
                    <a:p>
                      <a:pPr marL="285750" indent="-285750">
                        <a:buFont typeface="Arial" panose="020B0604020202020204" pitchFamily="34" charset="0"/>
                        <a:buChar char="•"/>
                      </a:pPr>
                      <a:r>
                        <a:rPr lang="en-US" b="0" dirty="0">
                          <a:latin typeface="+mj-lt"/>
                        </a:rPr>
                        <a:t>1:30pm – 4:30pm</a:t>
                      </a:r>
                    </a:p>
                    <a:p>
                      <a:endParaRPr lang="en-US" dirty="0">
                        <a:latin typeface="+mj-lt"/>
                      </a:endParaRPr>
                    </a:p>
                  </a:txBody>
                  <a:tcPr/>
                </a:tc>
                <a:extLst>
                  <a:ext uri="{0D108BD9-81ED-4DB2-BD59-A6C34878D82A}">
                    <a16:rowId xmlns:a16="http://schemas.microsoft.com/office/drawing/2014/main" val="2931534494"/>
                  </a:ext>
                </a:extLst>
              </a:tr>
              <a:tr h="370840">
                <a:tc>
                  <a:txBody>
                    <a:bodyPr/>
                    <a:lstStyle/>
                    <a:p>
                      <a:r>
                        <a:rPr lang="en-US" b="1" dirty="0">
                          <a:latin typeface="+mj-lt"/>
                        </a:rPr>
                        <a:t>March 21, 2018</a:t>
                      </a:r>
                    </a:p>
                  </a:txBody>
                  <a:tcPr/>
                </a:tc>
                <a:tc>
                  <a:txBody>
                    <a:bodyPr/>
                    <a:lstStyle/>
                    <a:p>
                      <a:r>
                        <a:rPr lang="en-US" dirty="0">
                          <a:latin typeface="+mj-lt"/>
                        </a:rPr>
                        <a:t>Last day to submit public comments through HI website</a:t>
                      </a:r>
                    </a:p>
                    <a:p>
                      <a:endParaRPr lang="en-US" dirty="0">
                        <a:latin typeface="+mj-lt"/>
                      </a:endParaRPr>
                    </a:p>
                  </a:txBody>
                  <a:tcPr/>
                </a:tc>
                <a:extLst>
                  <a:ext uri="{0D108BD9-81ED-4DB2-BD59-A6C34878D82A}">
                    <a16:rowId xmlns:a16="http://schemas.microsoft.com/office/drawing/2014/main" val="2621141123"/>
                  </a:ext>
                </a:extLst>
              </a:tr>
              <a:tr h="370840">
                <a:tc>
                  <a:txBody>
                    <a:bodyPr/>
                    <a:lstStyle/>
                    <a:p>
                      <a:r>
                        <a:rPr lang="en-US" b="1" dirty="0">
                          <a:latin typeface="+mj-lt"/>
                        </a:rPr>
                        <a:t>Early</a:t>
                      </a:r>
                      <a:r>
                        <a:rPr lang="en-US" b="1" baseline="0" dirty="0">
                          <a:latin typeface="+mj-lt"/>
                        </a:rPr>
                        <a:t> April</a:t>
                      </a:r>
                      <a:r>
                        <a:rPr lang="en-US" b="1" dirty="0">
                          <a:latin typeface="+mj-lt"/>
                        </a:rPr>
                        <a:t> 2018</a:t>
                      </a:r>
                    </a:p>
                  </a:txBody>
                  <a:tcPr/>
                </a:tc>
                <a:tc>
                  <a:txBody>
                    <a:bodyPr/>
                    <a:lstStyle/>
                    <a:p>
                      <a:r>
                        <a:rPr lang="en-US" dirty="0">
                          <a:latin typeface="+mj-lt"/>
                        </a:rPr>
                        <a:t>HI, County Departments, and LAHSA meet to discuss public comments and consider</a:t>
                      </a:r>
                      <a:r>
                        <a:rPr lang="en-US" baseline="0" dirty="0">
                          <a:latin typeface="+mj-lt"/>
                        </a:rPr>
                        <a:t> potential revisions to recommendations</a:t>
                      </a:r>
                      <a:endParaRPr lang="en-US" dirty="0">
                        <a:latin typeface="+mj-lt"/>
                      </a:endParaRPr>
                    </a:p>
                  </a:txBody>
                  <a:tcPr/>
                </a:tc>
                <a:extLst>
                  <a:ext uri="{0D108BD9-81ED-4DB2-BD59-A6C34878D82A}">
                    <a16:rowId xmlns:a16="http://schemas.microsoft.com/office/drawing/2014/main" val="4283785234"/>
                  </a:ext>
                </a:extLst>
              </a:tr>
              <a:tr h="370840">
                <a:tc>
                  <a:txBody>
                    <a:bodyPr/>
                    <a:lstStyle/>
                    <a:p>
                      <a:r>
                        <a:rPr lang="en-US" b="1" dirty="0">
                          <a:latin typeface="+mj-lt"/>
                        </a:rPr>
                        <a:t>April 26, 2018</a:t>
                      </a:r>
                    </a:p>
                  </a:txBody>
                  <a:tcPr/>
                </a:tc>
                <a:tc>
                  <a:txBody>
                    <a:bodyPr/>
                    <a:lstStyle/>
                    <a:p>
                      <a:r>
                        <a:rPr lang="en-US" dirty="0">
                          <a:latin typeface="+mj-lt"/>
                        </a:rPr>
                        <a:t>HI presents Board Letter with final funding recommendations at Homeless Policy Board Deputies Meeting</a:t>
                      </a:r>
                    </a:p>
                    <a:p>
                      <a:pPr marL="285750" indent="-285750">
                        <a:buFont typeface="Arial" panose="020B0604020202020204" pitchFamily="34" charset="0"/>
                        <a:buChar char="•"/>
                      </a:pPr>
                      <a:r>
                        <a:rPr lang="en-US" dirty="0">
                          <a:latin typeface="+mj-lt"/>
                        </a:rPr>
                        <a:t>Kenneth Hahn Hall of Administration, Room 739</a:t>
                      </a:r>
                    </a:p>
                    <a:p>
                      <a:pPr marL="285750" indent="-285750">
                        <a:buFont typeface="Arial" panose="020B0604020202020204" pitchFamily="34" charset="0"/>
                        <a:buChar char="•"/>
                      </a:pPr>
                      <a:r>
                        <a:rPr lang="en-US" dirty="0">
                          <a:latin typeface="+mj-lt"/>
                        </a:rPr>
                        <a:t>2:00pm – 4:00pm</a:t>
                      </a:r>
                    </a:p>
                  </a:txBody>
                  <a:tcPr/>
                </a:tc>
                <a:extLst>
                  <a:ext uri="{0D108BD9-81ED-4DB2-BD59-A6C34878D82A}">
                    <a16:rowId xmlns:a16="http://schemas.microsoft.com/office/drawing/2014/main" val="38372050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latin typeface="+mj-lt"/>
                          <a:ea typeface="+mn-ea"/>
                          <a:cs typeface="+mn-cs"/>
                        </a:rPr>
                        <a:t>May 15, 2018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j-lt"/>
                          <a:ea typeface="+mn-ea"/>
                          <a:cs typeface="+mn-cs"/>
                        </a:rPr>
                        <a:t>Board of Supervisors considers final FY 2018-19 Measure H Funding Recommendations</a:t>
                      </a:r>
                    </a:p>
                  </a:txBody>
                  <a:tcPr/>
                </a:tc>
                <a:extLst>
                  <a:ext uri="{0D108BD9-81ED-4DB2-BD59-A6C34878D82A}">
                    <a16:rowId xmlns:a16="http://schemas.microsoft.com/office/drawing/2014/main" val="143465122"/>
                  </a:ext>
                </a:extLst>
              </a:tr>
            </a:tbl>
          </a:graphicData>
        </a:graphic>
      </p:graphicFrame>
    </p:spTree>
    <p:extLst>
      <p:ext uri="{BB962C8B-B14F-4D97-AF65-F5344CB8AC3E}">
        <p14:creationId xmlns:p14="http://schemas.microsoft.com/office/powerpoint/2010/main" val="3848966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BBE4E338-7E52-409E-96D7-76E02AAA2AA4}"/>
              </a:ext>
            </a:extLst>
          </p:cNvPr>
          <p:cNvSpPr txBox="1">
            <a:spLocks/>
          </p:cNvSpPr>
          <p:nvPr/>
        </p:nvSpPr>
        <p:spPr>
          <a:xfrm>
            <a:off x="1164414" y="318117"/>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500" b="1" dirty="0">
                <a:solidFill>
                  <a:schemeClr val="bg1"/>
                </a:solidFill>
                <a:cs typeface="Arial" panose="020B0604020202020204" pitchFamily="34" charset="0"/>
              </a:rPr>
              <a:t>QUESTIONS + COMMENTS</a:t>
            </a:r>
          </a:p>
        </p:txBody>
      </p:sp>
      <p:sp>
        <p:nvSpPr>
          <p:cNvPr id="13" name="Rectangle 12">
            <a:extLst>
              <a:ext uri="{FF2B5EF4-FFF2-40B4-BE49-F238E27FC236}">
                <a16:creationId xmlns:a16="http://schemas.microsoft.com/office/drawing/2014/main" id="{3AACA19A-38C5-4B22-A2F7-C80299325756}"/>
              </a:ext>
            </a:extLst>
          </p:cNvPr>
          <p:cNvSpPr/>
          <p:nvPr/>
        </p:nvSpPr>
        <p:spPr>
          <a:xfrm>
            <a:off x="65932" y="6191935"/>
            <a:ext cx="4572000" cy="646331"/>
          </a:xfrm>
          <a:prstGeom prst="rect">
            <a:avLst/>
          </a:prstGeom>
        </p:spPr>
        <p:txBody>
          <a:bodyPr>
            <a:spAutoFit/>
          </a:bodyPr>
          <a:lstStyle/>
          <a:p>
            <a:r>
              <a:rPr lang="en-US" dirty="0">
                <a:solidFill>
                  <a:schemeClr val="bg1"/>
                </a:solidFill>
              </a:rPr>
              <a:t>FOR UP TO DATE INFORMATION VISIT US AT: </a:t>
            </a:r>
          </a:p>
          <a:p>
            <a:r>
              <a:rPr lang="en-US" dirty="0">
                <a:solidFill>
                  <a:schemeClr val="bg1"/>
                </a:solidFill>
              </a:rPr>
              <a:t>                    HTTP://HOMELESS.LACOUNTY.GOV</a:t>
            </a:r>
          </a:p>
        </p:txBody>
      </p:sp>
      <p:sp>
        <p:nvSpPr>
          <p:cNvPr id="10" name="TextBox 9">
            <a:extLst>
              <a:ext uri="{FF2B5EF4-FFF2-40B4-BE49-F238E27FC236}">
                <a16:creationId xmlns:a16="http://schemas.microsoft.com/office/drawing/2014/main" id="{CCB03BEC-2C97-4EEE-A2E4-188CFF8C1F81}"/>
              </a:ext>
            </a:extLst>
          </p:cNvPr>
          <p:cNvSpPr txBox="1"/>
          <p:nvPr/>
        </p:nvSpPr>
        <p:spPr>
          <a:xfrm>
            <a:off x="1047184" y="1535931"/>
            <a:ext cx="7049553" cy="4832092"/>
          </a:xfrm>
          <a:prstGeom prst="rect">
            <a:avLst/>
          </a:prstGeom>
          <a:noFill/>
        </p:spPr>
        <p:txBody>
          <a:bodyPr wrap="square" rtlCol="0">
            <a:spAutoFit/>
          </a:bodyPr>
          <a:lstStyle/>
          <a:p>
            <a:pPr algn="ctr"/>
            <a:r>
              <a:rPr lang="en-US" sz="2800" b="1" dirty="0">
                <a:solidFill>
                  <a:srgbClr val="833F76"/>
                </a:solidFill>
                <a:latin typeface="+mj-lt"/>
              </a:rPr>
              <a:t>LA COUNTY HOMELESS INITIATIVE</a:t>
            </a:r>
          </a:p>
          <a:p>
            <a:pPr algn="ctr"/>
            <a:r>
              <a:rPr lang="en-US" sz="2400" dirty="0">
                <a:latin typeface="+mj-lt"/>
              </a:rPr>
              <a:t>Kenneth Hahn Hall of Administration</a:t>
            </a:r>
          </a:p>
          <a:p>
            <a:pPr algn="ctr"/>
            <a:r>
              <a:rPr lang="en-US" sz="2400" dirty="0">
                <a:latin typeface="+mj-lt"/>
              </a:rPr>
              <a:t>500 West Temple Street, Room 493</a:t>
            </a:r>
          </a:p>
          <a:p>
            <a:pPr algn="ctr"/>
            <a:r>
              <a:rPr lang="en-US" sz="2400" dirty="0">
                <a:latin typeface="+mj-lt"/>
              </a:rPr>
              <a:t>Los Angeles, CA 90012</a:t>
            </a:r>
          </a:p>
          <a:p>
            <a:pPr algn="ctr"/>
            <a:r>
              <a:rPr lang="en-US" sz="2400" dirty="0">
                <a:latin typeface="+mj-lt"/>
                <a:hlinkClick r:id="rId5"/>
              </a:rPr>
              <a:t>HomelessInitiative@lacounty.gov</a:t>
            </a:r>
            <a:endParaRPr lang="en-US" sz="2400" dirty="0">
              <a:latin typeface="+mj-lt"/>
            </a:endParaRPr>
          </a:p>
          <a:p>
            <a:pPr algn="ctr"/>
            <a:r>
              <a:rPr lang="en-US" sz="2000" dirty="0">
                <a:latin typeface="+mj-lt"/>
              </a:rPr>
              <a:t>  @</a:t>
            </a:r>
            <a:r>
              <a:rPr lang="en-US" sz="2000" dirty="0" err="1">
                <a:latin typeface="+mj-lt"/>
              </a:rPr>
              <a:t>CountyHomelessInitiative</a:t>
            </a:r>
            <a:endParaRPr lang="en-US" sz="2000" dirty="0">
              <a:latin typeface="+mj-lt"/>
            </a:endParaRPr>
          </a:p>
          <a:p>
            <a:pPr algn="ctr"/>
            <a:endParaRPr lang="en-US" sz="2400" b="1" dirty="0">
              <a:latin typeface="+mj-lt"/>
            </a:endParaRPr>
          </a:p>
          <a:p>
            <a:pPr algn="ctr"/>
            <a:r>
              <a:rPr lang="en-US" sz="2400" dirty="0">
                <a:latin typeface="+mj-lt"/>
              </a:rPr>
              <a:t>To provide public comment for the FY 18-19 Measure H Funding Recommendations, please visit this link:</a:t>
            </a:r>
          </a:p>
          <a:p>
            <a:pPr algn="ctr"/>
            <a:r>
              <a:rPr lang="en-US" sz="2000" dirty="0">
                <a:latin typeface="+mj-lt"/>
                <a:hlinkClick r:id="rId6"/>
              </a:rPr>
              <a:t>https://goo.gl/forms/69RdWr8iEn9W751E2</a:t>
            </a:r>
            <a:endParaRPr lang="en-US" sz="2000" dirty="0">
              <a:latin typeface="+mj-lt"/>
            </a:endParaRPr>
          </a:p>
          <a:p>
            <a:pPr algn="ctr"/>
            <a:endParaRPr lang="en-US" sz="2000" dirty="0">
              <a:latin typeface="+mj-lt"/>
            </a:endParaRPr>
          </a:p>
          <a:p>
            <a:pPr algn="ctr"/>
            <a:endParaRPr lang="en-US" sz="2400" dirty="0">
              <a:latin typeface="+mj-lt"/>
            </a:endParaRPr>
          </a:p>
          <a:p>
            <a:pPr algn="ctr"/>
            <a:endParaRPr lang="en-US" sz="2400" dirty="0"/>
          </a:p>
        </p:txBody>
      </p:sp>
      <p:pic>
        <p:nvPicPr>
          <p:cNvPr id="16" name="Picture 15" descr="Screen Clipping">
            <a:extLst>
              <a:ext uri="{FF2B5EF4-FFF2-40B4-BE49-F238E27FC236}">
                <a16:creationId xmlns:a16="http://schemas.microsoft.com/office/drawing/2014/main" id="{00A51C75-844A-48DC-9451-3F700A4F4A1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78182" y="3454422"/>
            <a:ext cx="377389" cy="373051"/>
          </a:xfrm>
          <a:prstGeom prst="rect">
            <a:avLst/>
          </a:prstGeom>
        </p:spPr>
      </p:pic>
    </p:spTree>
    <p:extLst>
      <p:ext uri="{BB962C8B-B14F-4D97-AF65-F5344CB8AC3E}">
        <p14:creationId xmlns:p14="http://schemas.microsoft.com/office/powerpoint/2010/main" val="1362769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BBE4E338-7E52-409E-96D7-76E02AAA2AA4}"/>
              </a:ext>
            </a:extLst>
          </p:cNvPr>
          <p:cNvSpPr txBox="1">
            <a:spLocks/>
          </p:cNvSpPr>
          <p:nvPr/>
        </p:nvSpPr>
        <p:spPr>
          <a:xfrm>
            <a:off x="1164414" y="318117"/>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A1: Homeless Prevention Program for Families</a:t>
            </a:r>
          </a:p>
        </p:txBody>
      </p:sp>
      <p:graphicFrame>
        <p:nvGraphicFramePr>
          <p:cNvPr id="10" name="Table 9">
            <a:extLst>
              <a:ext uri="{FF2B5EF4-FFF2-40B4-BE49-F238E27FC236}">
                <a16:creationId xmlns:a16="http://schemas.microsoft.com/office/drawing/2014/main" id="{6CC1AD81-80B0-434E-8E41-6FC8585926FA}"/>
              </a:ext>
            </a:extLst>
          </p:cNvPr>
          <p:cNvGraphicFramePr>
            <a:graphicFrameLocks noGrp="1"/>
          </p:cNvGraphicFramePr>
          <p:nvPr>
            <p:extLst>
              <p:ext uri="{D42A27DB-BD31-4B8C-83A1-F6EECF244321}">
                <p14:modId xmlns:p14="http://schemas.microsoft.com/office/powerpoint/2010/main" val="482250136"/>
              </p:ext>
            </p:extLst>
          </p:nvPr>
        </p:nvGraphicFramePr>
        <p:xfrm>
          <a:off x="344664" y="1498160"/>
          <a:ext cx="8448430" cy="3296920"/>
        </p:xfrm>
        <a:graphic>
          <a:graphicData uri="http://schemas.openxmlformats.org/drawingml/2006/table">
            <a:tbl>
              <a:tblPr firstRow="1" bandRow="1">
                <a:tableStyleId>{D27102A9-8310-4765-A935-A1911B00CA55}</a:tableStyleId>
              </a:tblPr>
              <a:tblGrid>
                <a:gridCol w="8448430">
                  <a:extLst>
                    <a:ext uri="{9D8B030D-6E8A-4147-A177-3AD203B41FA5}">
                      <a16:colId xmlns:a16="http://schemas.microsoft.com/office/drawing/2014/main" val="3803308267"/>
                    </a:ext>
                  </a:extLst>
                </a:gridCol>
              </a:tblGrid>
              <a:tr h="370840">
                <a:tc>
                  <a:txBody>
                    <a:bodyPr/>
                    <a:lstStyle/>
                    <a:p>
                      <a:r>
                        <a:rPr lang="en-US" dirty="0">
                          <a:latin typeface="+mj-lt"/>
                        </a:rPr>
                        <a:t>LEAD AGENCY: Los Angeles Homeless Services Authority (LAHSA)</a:t>
                      </a:r>
                    </a:p>
                  </a:txBody>
                  <a:tcPr/>
                </a:tc>
                <a:extLst>
                  <a:ext uri="{0D108BD9-81ED-4DB2-BD59-A6C34878D82A}">
                    <a16:rowId xmlns:a16="http://schemas.microsoft.com/office/drawing/2014/main" val="1142816889"/>
                  </a:ext>
                </a:extLst>
              </a:tr>
              <a:tr h="370840">
                <a:tc>
                  <a:txBody>
                    <a:bodyPr/>
                    <a:lstStyle/>
                    <a:p>
                      <a:r>
                        <a:rPr lang="en-US" dirty="0">
                          <a:latin typeface="+mj-lt"/>
                        </a:rPr>
                        <a:t>DESCRIPTION: </a:t>
                      </a:r>
                    </a:p>
                    <a:p>
                      <a:r>
                        <a:rPr lang="en-US" sz="1600" dirty="0">
                          <a:latin typeface="+mj-lt"/>
                        </a:rPr>
                        <a:t>This strategy uses a multi-faceted approach to implement an integrated, comprehensive homeless prevention program to effectively identify, assess, and prevent families from becoming homeless, and divert families in a housing crisis from homelessness.</a:t>
                      </a:r>
                    </a:p>
                    <a:p>
                      <a:endParaRPr lang="en-US" sz="1600" dirty="0">
                        <a:latin typeface="+mj-lt"/>
                      </a:endParaRPr>
                    </a:p>
                    <a:p>
                      <a:r>
                        <a:rPr lang="en-US" sz="1600" dirty="0">
                          <a:latin typeface="+mj-lt"/>
                        </a:rPr>
                        <a:t>This strategy addresses rental/housing subsidies, case management and employment services, and legal services.</a:t>
                      </a:r>
                    </a:p>
                    <a:p>
                      <a:endParaRPr lang="en-US" sz="1600" dirty="0">
                        <a:latin typeface="+mj-lt"/>
                      </a:endParaRPr>
                    </a:p>
                  </a:txBody>
                  <a:tcPr/>
                </a:tc>
                <a:extLst>
                  <a:ext uri="{0D108BD9-81ED-4DB2-BD59-A6C34878D82A}">
                    <a16:rowId xmlns:a16="http://schemas.microsoft.com/office/drawing/2014/main" val="3734265956"/>
                  </a:ext>
                </a:extLst>
              </a:tr>
              <a:tr h="370840">
                <a:tc>
                  <a:txBody>
                    <a:bodyPr/>
                    <a:lstStyle/>
                    <a:p>
                      <a:pPr marL="0" indent="0">
                        <a:buFont typeface="Arial" panose="020B0604020202020204" pitchFamily="34" charset="0"/>
                        <a:buNone/>
                      </a:pPr>
                      <a:r>
                        <a:rPr lang="en-US" dirty="0">
                          <a:latin typeface="+mj-lt"/>
                        </a:rPr>
                        <a:t>STATUS:</a:t>
                      </a:r>
                    </a:p>
                    <a:p>
                      <a:pPr marL="285750" indent="-285750">
                        <a:buFont typeface="Wingdings" panose="05000000000000000000" pitchFamily="2" charset="2"/>
                        <a:buChar char="§"/>
                      </a:pPr>
                      <a:r>
                        <a:rPr lang="en-US" sz="1600" dirty="0">
                          <a:latin typeface="+mj-lt"/>
                        </a:rPr>
                        <a:t>409 families were newly enrolled between July – December 2017</a:t>
                      </a:r>
                    </a:p>
                    <a:p>
                      <a:pPr marL="285750" indent="-285750">
                        <a:buFont typeface="Wingdings" panose="05000000000000000000" pitchFamily="2" charset="2"/>
                        <a:buChar char="§"/>
                      </a:pPr>
                      <a:r>
                        <a:rPr lang="en-US" sz="1600" dirty="0">
                          <a:latin typeface="+mj-lt"/>
                        </a:rPr>
                        <a:t>LAHSA projects that 400 families will be newly enrolled during FY 18-19</a:t>
                      </a:r>
                      <a:endParaRPr lang="en-US" sz="1600" b="0" dirty="0">
                        <a:latin typeface="+mj-lt"/>
                      </a:endParaRPr>
                    </a:p>
                  </a:txBody>
                  <a:tcPr/>
                </a:tc>
                <a:extLst>
                  <a:ext uri="{0D108BD9-81ED-4DB2-BD59-A6C34878D82A}">
                    <a16:rowId xmlns:a16="http://schemas.microsoft.com/office/drawing/2014/main" val="1667369101"/>
                  </a:ext>
                </a:extLst>
              </a:tr>
            </a:tbl>
          </a:graphicData>
        </a:graphic>
      </p:graphicFrame>
    </p:spTree>
    <p:extLst>
      <p:ext uri="{BB962C8B-B14F-4D97-AF65-F5344CB8AC3E}">
        <p14:creationId xmlns:p14="http://schemas.microsoft.com/office/powerpoint/2010/main" val="3815588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BBE4E338-7E52-409E-96D7-76E02AAA2AA4}"/>
              </a:ext>
            </a:extLst>
          </p:cNvPr>
          <p:cNvSpPr txBox="1">
            <a:spLocks/>
          </p:cNvSpPr>
          <p:nvPr/>
        </p:nvSpPr>
        <p:spPr>
          <a:xfrm>
            <a:off x="1164414" y="318117"/>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A1: Homeless Prevention Program for Families</a:t>
            </a:r>
          </a:p>
        </p:txBody>
      </p:sp>
      <p:graphicFrame>
        <p:nvGraphicFramePr>
          <p:cNvPr id="13" name="Table 12">
            <a:extLst>
              <a:ext uri="{FF2B5EF4-FFF2-40B4-BE49-F238E27FC236}">
                <a16:creationId xmlns:a16="http://schemas.microsoft.com/office/drawing/2014/main" id="{BDB5A67D-152B-43D9-9BAD-2D8C6D5EBC7C}"/>
              </a:ext>
            </a:extLst>
          </p:cNvPr>
          <p:cNvGraphicFramePr>
            <a:graphicFrameLocks noGrp="1"/>
          </p:cNvGraphicFramePr>
          <p:nvPr>
            <p:extLst>
              <p:ext uri="{D42A27DB-BD31-4B8C-83A1-F6EECF244321}">
                <p14:modId xmlns:p14="http://schemas.microsoft.com/office/powerpoint/2010/main" val="2752455613"/>
              </p:ext>
            </p:extLst>
          </p:nvPr>
        </p:nvGraphicFramePr>
        <p:xfrm>
          <a:off x="1524000" y="1397000"/>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$6,000,000</a:t>
                      </a:r>
                    </a:p>
                  </a:txBody>
                  <a:tcPr/>
                </a:tc>
                <a:tc>
                  <a:txBody>
                    <a:bodyPr/>
                    <a:lstStyle/>
                    <a:p>
                      <a:pPr algn="ctr"/>
                      <a:r>
                        <a:rPr lang="en-US" b="0" dirty="0"/>
                        <a:t>$6,000,000</a:t>
                      </a:r>
                    </a:p>
                  </a:txBody>
                  <a:tcPr/>
                </a:tc>
                <a:tc>
                  <a:txBody>
                    <a:bodyPr/>
                    <a:lstStyle/>
                    <a:p>
                      <a:pPr algn="ctr"/>
                      <a:r>
                        <a:rPr lang="en-US" b="0" dirty="0"/>
                        <a:t>$0</a:t>
                      </a:r>
                    </a:p>
                  </a:txBody>
                  <a:tcPr/>
                </a:tc>
                <a:extLst>
                  <a:ext uri="{0D108BD9-81ED-4DB2-BD59-A6C34878D82A}">
                    <a16:rowId xmlns:a16="http://schemas.microsoft.com/office/drawing/2014/main" val="1503762248"/>
                  </a:ext>
                </a:extLst>
              </a:tr>
            </a:tbl>
          </a:graphicData>
        </a:graphic>
      </p:graphicFrame>
      <p:sp>
        <p:nvSpPr>
          <p:cNvPr id="16" name="TextBox 15">
            <a:extLst>
              <a:ext uri="{FF2B5EF4-FFF2-40B4-BE49-F238E27FC236}">
                <a16:creationId xmlns:a16="http://schemas.microsoft.com/office/drawing/2014/main" id="{1C765DF3-685F-47D1-BC3E-93C6D482785D}"/>
              </a:ext>
            </a:extLst>
          </p:cNvPr>
          <p:cNvSpPr txBox="1"/>
          <p:nvPr/>
        </p:nvSpPr>
        <p:spPr>
          <a:xfrm>
            <a:off x="758092" y="2711938"/>
            <a:ext cx="7909170" cy="2646878"/>
          </a:xfrm>
          <a:prstGeom prst="rect">
            <a:avLst/>
          </a:prstGeom>
          <a:noFill/>
        </p:spPr>
        <p:txBody>
          <a:bodyPr wrap="square" rtlCol="0">
            <a:spAutoFit/>
          </a:bodyPr>
          <a:lstStyle/>
          <a:p>
            <a:r>
              <a:rPr lang="en-US" b="1" i="1" dirty="0">
                <a:latin typeface="+mj-lt"/>
              </a:rPr>
              <a:t>Justification</a:t>
            </a:r>
          </a:p>
          <a:p>
            <a:endParaRPr lang="en-US" sz="2000" dirty="0">
              <a:latin typeface="+mj-lt"/>
            </a:endParaRPr>
          </a:p>
          <a:p>
            <a:pPr marL="285750" indent="-285750">
              <a:buFont typeface="Arial" panose="020B0604020202020204" pitchFamily="34" charset="0"/>
              <a:buChar char="•"/>
            </a:pPr>
            <a:r>
              <a:rPr lang="en-US" dirty="0">
                <a:latin typeface="+mj-lt"/>
              </a:rPr>
              <a:t>LAHSA projects that $1.5M will be expended in each quarter of FY 18-19 for a total of $6,000,000.</a:t>
            </a:r>
          </a:p>
          <a:p>
            <a:pPr marL="285750" indent="-285750">
              <a:buFont typeface="Arial" panose="020B0604020202020204" pitchFamily="34" charset="0"/>
              <a:buChar char="•"/>
            </a:pPr>
            <a:r>
              <a:rPr lang="en-US" dirty="0">
                <a:latin typeface="+mj-lt"/>
              </a:rPr>
              <a:t>This amount of funding will sustain the program at its current level. During FY 2017-18, some one-time Homeless Initiative funding was available. The increase in recommended Measure H funding from $3 m in FY 2017-18 to $6 m in FY 2018-19 corresponds to the exhaustion of this one-time funding.  </a:t>
            </a:r>
          </a:p>
          <a:p>
            <a:endParaRPr lang="en-US" sz="2000" dirty="0"/>
          </a:p>
        </p:txBody>
      </p:sp>
    </p:spTree>
    <p:extLst>
      <p:ext uri="{BB962C8B-B14F-4D97-AF65-F5344CB8AC3E}">
        <p14:creationId xmlns:p14="http://schemas.microsoft.com/office/powerpoint/2010/main" val="2562490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BBE4E338-7E52-409E-96D7-76E02AAA2AA4}"/>
              </a:ext>
            </a:extLst>
          </p:cNvPr>
          <p:cNvSpPr txBox="1">
            <a:spLocks/>
          </p:cNvSpPr>
          <p:nvPr/>
        </p:nvSpPr>
        <p:spPr>
          <a:xfrm>
            <a:off x="1164414" y="182625"/>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A5: Homeless Prevention Program for Individuals</a:t>
            </a:r>
          </a:p>
        </p:txBody>
      </p:sp>
      <p:graphicFrame>
        <p:nvGraphicFramePr>
          <p:cNvPr id="10" name="Table 9">
            <a:extLst>
              <a:ext uri="{FF2B5EF4-FFF2-40B4-BE49-F238E27FC236}">
                <a16:creationId xmlns:a16="http://schemas.microsoft.com/office/drawing/2014/main" id="{4EDF861D-4A61-43FD-9107-8DB1371FD8EE}"/>
              </a:ext>
            </a:extLst>
          </p:cNvPr>
          <p:cNvGraphicFramePr>
            <a:graphicFrameLocks noGrp="1"/>
          </p:cNvGraphicFramePr>
          <p:nvPr>
            <p:extLst>
              <p:ext uri="{D42A27DB-BD31-4B8C-83A1-F6EECF244321}">
                <p14:modId xmlns:p14="http://schemas.microsoft.com/office/powerpoint/2010/main" val="2940988685"/>
              </p:ext>
            </p:extLst>
          </p:nvPr>
        </p:nvGraphicFramePr>
        <p:xfrm>
          <a:off x="344664" y="1498160"/>
          <a:ext cx="8448430" cy="3540760"/>
        </p:xfrm>
        <a:graphic>
          <a:graphicData uri="http://schemas.openxmlformats.org/drawingml/2006/table">
            <a:tbl>
              <a:tblPr firstRow="1" bandRow="1">
                <a:tableStyleId>{D27102A9-8310-4765-A935-A1911B00CA55}</a:tableStyleId>
              </a:tblPr>
              <a:tblGrid>
                <a:gridCol w="8448430">
                  <a:extLst>
                    <a:ext uri="{9D8B030D-6E8A-4147-A177-3AD203B41FA5}">
                      <a16:colId xmlns:a16="http://schemas.microsoft.com/office/drawing/2014/main" val="3803308267"/>
                    </a:ext>
                  </a:extLst>
                </a:gridCol>
              </a:tblGrid>
              <a:tr h="370840">
                <a:tc>
                  <a:txBody>
                    <a:bodyPr/>
                    <a:lstStyle/>
                    <a:p>
                      <a:r>
                        <a:rPr lang="en-US" dirty="0">
                          <a:latin typeface="+mj-lt"/>
                        </a:rPr>
                        <a:t>LEAD AGENCY: LAHSA</a:t>
                      </a:r>
                    </a:p>
                  </a:txBody>
                  <a:tcPr/>
                </a:tc>
                <a:extLst>
                  <a:ext uri="{0D108BD9-81ED-4DB2-BD59-A6C34878D82A}">
                    <a16:rowId xmlns:a16="http://schemas.microsoft.com/office/drawing/2014/main" val="1142816889"/>
                  </a:ext>
                </a:extLst>
              </a:tr>
              <a:tr h="370840">
                <a:tc>
                  <a:txBody>
                    <a:bodyPr/>
                    <a:lstStyle/>
                    <a:p>
                      <a:r>
                        <a:rPr lang="en-US" dirty="0">
                          <a:latin typeface="+mj-lt"/>
                        </a:rPr>
                        <a:t>DESCRIPTION: </a:t>
                      </a:r>
                    </a:p>
                    <a:p>
                      <a:r>
                        <a:rPr lang="en-US" sz="1600" dirty="0">
                          <a:latin typeface="+mj-lt"/>
                        </a:rPr>
                        <a:t>This strategy uses a multi-faceted approach to implement an integrated, comprehensive homeless prevention program to effectively identify, assess, and prevent individuals from becoming homeless, and divert individuals in a housing crisis from homelessness.</a:t>
                      </a:r>
                    </a:p>
                    <a:p>
                      <a:endParaRPr lang="en-US" sz="1600" dirty="0">
                        <a:latin typeface="+mj-lt"/>
                      </a:endParaRPr>
                    </a:p>
                    <a:p>
                      <a:r>
                        <a:rPr lang="en-US" sz="1600" dirty="0">
                          <a:latin typeface="+mj-lt"/>
                        </a:rPr>
                        <a:t>This strategy addresses rental/housing subsidies, case management and employment services, and legal services.</a:t>
                      </a:r>
                    </a:p>
                    <a:p>
                      <a:endParaRPr lang="en-US" sz="1600" dirty="0">
                        <a:latin typeface="+mj-lt"/>
                      </a:endParaRPr>
                    </a:p>
                  </a:txBody>
                  <a:tcPr/>
                </a:tc>
                <a:extLst>
                  <a:ext uri="{0D108BD9-81ED-4DB2-BD59-A6C34878D82A}">
                    <a16:rowId xmlns:a16="http://schemas.microsoft.com/office/drawing/2014/main" val="3734265956"/>
                  </a:ext>
                </a:extLst>
              </a:tr>
              <a:tr h="370840">
                <a:tc>
                  <a:txBody>
                    <a:bodyPr/>
                    <a:lstStyle/>
                    <a:p>
                      <a:pPr marL="0" indent="0">
                        <a:buFont typeface="Arial" panose="020B0604020202020204" pitchFamily="34" charset="0"/>
                        <a:buNone/>
                      </a:pPr>
                      <a:r>
                        <a:rPr lang="en-US" dirty="0">
                          <a:latin typeface="+mj-lt"/>
                        </a:rPr>
                        <a:t>STATUS:</a:t>
                      </a:r>
                    </a:p>
                    <a:p>
                      <a:pPr marL="285750" indent="-285750">
                        <a:buFont typeface="Wingdings" panose="05000000000000000000" pitchFamily="2" charset="2"/>
                        <a:buChar char="§"/>
                      </a:pPr>
                      <a:r>
                        <a:rPr lang="en-US" sz="1600" dirty="0">
                          <a:latin typeface="+mj-lt"/>
                        </a:rPr>
                        <a:t>LAHSA projects that 350 individuals will be enrolled in FY 17-18</a:t>
                      </a:r>
                    </a:p>
                    <a:p>
                      <a:pPr marL="285750" indent="-285750">
                        <a:buFont typeface="Wingdings" panose="05000000000000000000" pitchFamily="2" charset="2"/>
                        <a:buChar char="§"/>
                      </a:pPr>
                      <a:r>
                        <a:rPr lang="en-US" sz="1600" dirty="0">
                          <a:latin typeface="+mj-lt"/>
                        </a:rPr>
                        <a:t>LAHSA projects that 1,400 individuals will be served in FY 18-19, including a projected 300 individuals rolled over from FY 17-18</a:t>
                      </a:r>
                    </a:p>
                  </a:txBody>
                  <a:tcPr/>
                </a:tc>
                <a:extLst>
                  <a:ext uri="{0D108BD9-81ED-4DB2-BD59-A6C34878D82A}">
                    <a16:rowId xmlns:a16="http://schemas.microsoft.com/office/drawing/2014/main" val="1667369101"/>
                  </a:ext>
                </a:extLst>
              </a:tr>
            </a:tbl>
          </a:graphicData>
        </a:graphic>
      </p:graphicFrame>
    </p:spTree>
    <p:extLst>
      <p:ext uri="{BB962C8B-B14F-4D97-AF65-F5344CB8AC3E}">
        <p14:creationId xmlns:p14="http://schemas.microsoft.com/office/powerpoint/2010/main" val="67855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BBE4E338-7E52-409E-96D7-76E02AAA2AA4}"/>
              </a:ext>
            </a:extLst>
          </p:cNvPr>
          <p:cNvSpPr txBox="1">
            <a:spLocks/>
          </p:cNvSpPr>
          <p:nvPr/>
        </p:nvSpPr>
        <p:spPr>
          <a:xfrm>
            <a:off x="1164414" y="182625"/>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A5: Homeless Prevention Program for Individuals</a:t>
            </a:r>
          </a:p>
        </p:txBody>
      </p:sp>
      <p:graphicFrame>
        <p:nvGraphicFramePr>
          <p:cNvPr id="8" name="Table 7">
            <a:extLst>
              <a:ext uri="{FF2B5EF4-FFF2-40B4-BE49-F238E27FC236}">
                <a16:creationId xmlns:a16="http://schemas.microsoft.com/office/drawing/2014/main" id="{11BE2838-3639-41CC-9A97-9E239547F341}"/>
              </a:ext>
            </a:extLst>
          </p:cNvPr>
          <p:cNvGraphicFramePr>
            <a:graphicFrameLocks noGrp="1"/>
          </p:cNvGraphicFramePr>
          <p:nvPr>
            <p:extLst>
              <p:ext uri="{D42A27DB-BD31-4B8C-83A1-F6EECF244321}">
                <p14:modId xmlns:p14="http://schemas.microsoft.com/office/powerpoint/2010/main" val="2483395105"/>
              </p:ext>
            </p:extLst>
          </p:nvPr>
        </p:nvGraphicFramePr>
        <p:xfrm>
          <a:off x="1524000" y="1397000"/>
          <a:ext cx="6096000" cy="1010920"/>
        </p:xfrm>
        <a:graphic>
          <a:graphicData uri="http://schemas.openxmlformats.org/drawingml/2006/table">
            <a:tbl>
              <a:tblPr firstRow="1" bandRow="1">
                <a:tableStyleId>{ED083AE6-46FA-4A59-8FB0-9F97EB10719F}</a:tableStyleId>
              </a:tblPr>
              <a:tblGrid>
                <a:gridCol w="2032000">
                  <a:extLst>
                    <a:ext uri="{9D8B030D-6E8A-4147-A177-3AD203B41FA5}">
                      <a16:colId xmlns:a16="http://schemas.microsoft.com/office/drawing/2014/main" val="4265038875"/>
                    </a:ext>
                  </a:extLst>
                </a:gridCol>
                <a:gridCol w="2032000">
                  <a:extLst>
                    <a:ext uri="{9D8B030D-6E8A-4147-A177-3AD203B41FA5}">
                      <a16:colId xmlns:a16="http://schemas.microsoft.com/office/drawing/2014/main" val="97954761"/>
                    </a:ext>
                  </a:extLst>
                </a:gridCol>
                <a:gridCol w="2032000">
                  <a:extLst>
                    <a:ext uri="{9D8B030D-6E8A-4147-A177-3AD203B41FA5}">
                      <a16:colId xmlns:a16="http://schemas.microsoft.com/office/drawing/2014/main" val="4064748940"/>
                    </a:ext>
                  </a:extLst>
                </a:gridCol>
              </a:tblGrid>
              <a:tr h="370840">
                <a:tc>
                  <a:txBody>
                    <a:bodyPr/>
                    <a:lstStyle/>
                    <a:p>
                      <a:pPr algn="ctr"/>
                      <a:r>
                        <a:rPr lang="en-US" b="0" dirty="0"/>
                        <a:t>TENTATIVELY APPROVED</a:t>
                      </a:r>
                    </a:p>
                  </a:txBody>
                  <a:tcPr/>
                </a:tc>
                <a:tc>
                  <a:txBody>
                    <a:bodyPr/>
                    <a:lstStyle/>
                    <a:p>
                      <a:pPr algn="ctr"/>
                      <a:r>
                        <a:rPr lang="en-US" b="0" dirty="0"/>
                        <a:t>DRAFT FUNDING RECOMMENDED</a:t>
                      </a:r>
                    </a:p>
                  </a:txBody>
                  <a:tcPr/>
                </a:tc>
                <a:tc>
                  <a:txBody>
                    <a:bodyPr/>
                    <a:lstStyle/>
                    <a:p>
                      <a:pPr algn="ctr"/>
                      <a:r>
                        <a:rPr lang="en-US" b="0" dirty="0"/>
                        <a:t>DIFFERENCE (+/-)</a:t>
                      </a:r>
                    </a:p>
                  </a:txBody>
                  <a:tcPr/>
                </a:tc>
                <a:extLst>
                  <a:ext uri="{0D108BD9-81ED-4DB2-BD59-A6C34878D82A}">
                    <a16:rowId xmlns:a16="http://schemas.microsoft.com/office/drawing/2014/main" val="1460038211"/>
                  </a:ext>
                </a:extLst>
              </a:tr>
              <a:tr h="370840">
                <a:tc>
                  <a:txBody>
                    <a:bodyPr/>
                    <a:lstStyle/>
                    <a:p>
                      <a:pPr algn="ctr"/>
                      <a:r>
                        <a:rPr lang="en-US" b="0" dirty="0"/>
                        <a:t>$11,000,000</a:t>
                      </a:r>
                    </a:p>
                  </a:txBody>
                  <a:tcPr/>
                </a:tc>
                <a:tc>
                  <a:txBody>
                    <a:bodyPr/>
                    <a:lstStyle/>
                    <a:p>
                      <a:pPr algn="ctr"/>
                      <a:r>
                        <a:rPr lang="en-US" b="0" dirty="0"/>
                        <a:t>$11,000,000</a:t>
                      </a:r>
                    </a:p>
                  </a:txBody>
                  <a:tcPr/>
                </a:tc>
                <a:tc>
                  <a:txBody>
                    <a:bodyPr/>
                    <a:lstStyle/>
                    <a:p>
                      <a:pPr algn="ctr"/>
                      <a:r>
                        <a:rPr lang="en-US" b="0" dirty="0"/>
                        <a:t>$0</a:t>
                      </a:r>
                    </a:p>
                  </a:txBody>
                  <a:tcPr/>
                </a:tc>
                <a:extLst>
                  <a:ext uri="{0D108BD9-81ED-4DB2-BD59-A6C34878D82A}">
                    <a16:rowId xmlns:a16="http://schemas.microsoft.com/office/drawing/2014/main" val="1503762248"/>
                  </a:ext>
                </a:extLst>
              </a:tr>
            </a:tbl>
          </a:graphicData>
        </a:graphic>
      </p:graphicFrame>
      <p:sp>
        <p:nvSpPr>
          <p:cNvPr id="13" name="TextBox 12">
            <a:extLst>
              <a:ext uri="{FF2B5EF4-FFF2-40B4-BE49-F238E27FC236}">
                <a16:creationId xmlns:a16="http://schemas.microsoft.com/office/drawing/2014/main" id="{ECA3266F-8BD4-40BB-A13B-A2E604891280}"/>
              </a:ext>
            </a:extLst>
          </p:cNvPr>
          <p:cNvSpPr txBox="1"/>
          <p:nvPr/>
        </p:nvSpPr>
        <p:spPr>
          <a:xfrm>
            <a:off x="758092" y="2711938"/>
            <a:ext cx="7909170" cy="1754326"/>
          </a:xfrm>
          <a:prstGeom prst="rect">
            <a:avLst/>
          </a:prstGeom>
          <a:noFill/>
        </p:spPr>
        <p:txBody>
          <a:bodyPr wrap="square" rtlCol="0">
            <a:spAutoFit/>
          </a:bodyPr>
          <a:lstStyle/>
          <a:p>
            <a:r>
              <a:rPr lang="en-US" b="1" i="1" dirty="0">
                <a:latin typeface="+mj-lt"/>
              </a:rPr>
              <a:t>Justification</a:t>
            </a:r>
          </a:p>
          <a:p>
            <a:endParaRPr lang="en-US" dirty="0">
              <a:latin typeface="+mj-lt"/>
            </a:endParaRPr>
          </a:p>
          <a:p>
            <a:pPr marL="285750" indent="-285750">
              <a:buFont typeface="Arial" panose="020B0604020202020204" pitchFamily="34" charset="0"/>
              <a:buChar char="•"/>
            </a:pPr>
            <a:r>
              <a:rPr lang="en-US" dirty="0">
                <a:latin typeface="+mj-lt"/>
              </a:rPr>
              <a:t>LAHSA projects that $2.75M will be expended in each quarter of FY 18-19 for a total of $11,000,000.</a:t>
            </a:r>
            <a:endParaRPr lang="en-US" dirty="0"/>
          </a:p>
          <a:p>
            <a:pPr marL="285750" indent="-285750">
              <a:buFont typeface="Arial" panose="020B0604020202020204" pitchFamily="34" charset="0"/>
              <a:buChar char="•"/>
            </a:pPr>
            <a:r>
              <a:rPr lang="en-US" dirty="0">
                <a:latin typeface="+mj-lt"/>
              </a:rPr>
              <a:t>The recommended increase in funding from FY 2017-18 to FY 2018-19 reflects the annualization of the partial-year costs for this new program in FY 2017-18.</a:t>
            </a:r>
          </a:p>
        </p:txBody>
      </p:sp>
    </p:spTree>
    <p:extLst>
      <p:ext uri="{BB962C8B-B14F-4D97-AF65-F5344CB8AC3E}">
        <p14:creationId xmlns:p14="http://schemas.microsoft.com/office/powerpoint/2010/main" val="2955548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66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52399"/>
            <a:ext cx="1134336" cy="914400"/>
          </a:xfrm>
          <a:prstGeom prst="rect">
            <a:avLst/>
          </a:prstGeom>
        </p:spPr>
      </p:pic>
      <p:sp>
        <p:nvSpPr>
          <p:cNvPr id="14" name="Rectangle 13"/>
          <p:cNvSpPr/>
          <p:nvPr/>
        </p:nvSpPr>
        <p:spPr>
          <a:xfrm>
            <a:off x="-3121" y="6641332"/>
            <a:ext cx="9144000" cy="216671"/>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5" name="Rectangle 14"/>
          <p:cNvSpPr/>
          <p:nvPr/>
        </p:nvSpPr>
        <p:spPr>
          <a:xfrm>
            <a:off x="-3121" y="6172201"/>
            <a:ext cx="9144000" cy="685800"/>
          </a:xfrm>
          <a:prstGeom prst="rect">
            <a:avLst/>
          </a:prstGeom>
          <a:solidFill>
            <a:srgbClr val="833F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3200" y="6151035"/>
            <a:ext cx="2819400" cy="783167"/>
          </a:xfrm>
          <a:prstGeom prst="rect">
            <a:avLst/>
          </a:prstGeom>
        </p:spPr>
      </p:pic>
      <p:sp>
        <p:nvSpPr>
          <p:cNvPr id="9" name="Title 1">
            <a:extLst>
              <a:ext uri="{FF2B5EF4-FFF2-40B4-BE49-F238E27FC236}">
                <a16:creationId xmlns:a16="http://schemas.microsoft.com/office/drawing/2014/main" id="{BBE4E338-7E52-409E-96D7-76E02AAA2AA4}"/>
              </a:ext>
            </a:extLst>
          </p:cNvPr>
          <p:cNvSpPr txBox="1">
            <a:spLocks/>
          </p:cNvSpPr>
          <p:nvPr/>
        </p:nvSpPr>
        <p:spPr>
          <a:xfrm>
            <a:off x="1164414" y="216518"/>
            <a:ext cx="7838074" cy="1066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3200" b="1" dirty="0">
                <a:solidFill>
                  <a:schemeClr val="bg1"/>
                </a:solidFill>
                <a:cs typeface="Arial" panose="020B0604020202020204" pitchFamily="34" charset="0"/>
              </a:rPr>
              <a:t>B1: Provide Subsidized Housing to Homeless Disabled Individuals Pursuing SSI</a:t>
            </a:r>
          </a:p>
        </p:txBody>
      </p:sp>
      <p:graphicFrame>
        <p:nvGraphicFramePr>
          <p:cNvPr id="8" name="Table 7">
            <a:extLst>
              <a:ext uri="{FF2B5EF4-FFF2-40B4-BE49-F238E27FC236}">
                <a16:creationId xmlns:a16="http://schemas.microsoft.com/office/drawing/2014/main" id="{3AAC831E-1A93-4AEC-9D27-01E56B887EE1}"/>
              </a:ext>
            </a:extLst>
          </p:cNvPr>
          <p:cNvGraphicFramePr>
            <a:graphicFrameLocks noGrp="1"/>
          </p:cNvGraphicFramePr>
          <p:nvPr>
            <p:extLst>
              <p:ext uri="{D42A27DB-BD31-4B8C-83A1-F6EECF244321}">
                <p14:modId xmlns:p14="http://schemas.microsoft.com/office/powerpoint/2010/main" val="1692012935"/>
              </p:ext>
            </p:extLst>
          </p:nvPr>
        </p:nvGraphicFramePr>
        <p:xfrm>
          <a:off x="344664" y="1498160"/>
          <a:ext cx="8448430" cy="2565400"/>
        </p:xfrm>
        <a:graphic>
          <a:graphicData uri="http://schemas.openxmlformats.org/drawingml/2006/table">
            <a:tbl>
              <a:tblPr firstRow="1" bandRow="1">
                <a:tableStyleId>{D27102A9-8310-4765-A935-A1911B00CA55}</a:tableStyleId>
              </a:tblPr>
              <a:tblGrid>
                <a:gridCol w="8448430">
                  <a:extLst>
                    <a:ext uri="{9D8B030D-6E8A-4147-A177-3AD203B41FA5}">
                      <a16:colId xmlns:a16="http://schemas.microsoft.com/office/drawing/2014/main" val="3803308267"/>
                    </a:ext>
                  </a:extLst>
                </a:gridCol>
              </a:tblGrid>
              <a:tr h="370840">
                <a:tc>
                  <a:txBody>
                    <a:bodyPr/>
                    <a:lstStyle/>
                    <a:p>
                      <a:r>
                        <a:rPr lang="en-US" dirty="0">
                          <a:latin typeface="+mj-lt"/>
                        </a:rPr>
                        <a:t>LEAD AGENCY: Department of Public Social Services (DPSS)</a:t>
                      </a:r>
                    </a:p>
                  </a:txBody>
                  <a:tcPr/>
                </a:tc>
                <a:extLst>
                  <a:ext uri="{0D108BD9-81ED-4DB2-BD59-A6C34878D82A}">
                    <a16:rowId xmlns:a16="http://schemas.microsoft.com/office/drawing/2014/main" val="1142816889"/>
                  </a:ext>
                </a:extLst>
              </a:tr>
              <a:tr h="370840">
                <a:tc>
                  <a:txBody>
                    <a:bodyPr/>
                    <a:lstStyle/>
                    <a:p>
                      <a:r>
                        <a:rPr lang="en-US" dirty="0">
                          <a:latin typeface="+mj-lt"/>
                        </a:rPr>
                        <a:t>DESCRIPTION: </a:t>
                      </a:r>
                    </a:p>
                    <a:p>
                      <a:r>
                        <a:rPr lang="en-US" sz="1600" dirty="0">
                          <a:latin typeface="+mj-lt"/>
                        </a:rPr>
                        <a:t>DPSS provides rental subsidies to disabled homeless General Relief participants applying for SSI. For individuals approved for SSI, those rental subsidy costs are recovered through Interim Assistance Reimbursement and reinvested in the program. </a:t>
                      </a:r>
                    </a:p>
                    <a:p>
                      <a:endParaRPr lang="en-US" sz="1600" dirty="0">
                        <a:latin typeface="+mj-lt"/>
                      </a:endParaRPr>
                    </a:p>
                  </a:txBody>
                  <a:tcPr/>
                </a:tc>
                <a:extLst>
                  <a:ext uri="{0D108BD9-81ED-4DB2-BD59-A6C34878D82A}">
                    <a16:rowId xmlns:a16="http://schemas.microsoft.com/office/drawing/2014/main" val="3734265956"/>
                  </a:ext>
                </a:extLst>
              </a:tr>
              <a:tr h="370840">
                <a:tc>
                  <a:txBody>
                    <a:bodyPr/>
                    <a:lstStyle/>
                    <a:p>
                      <a:pPr marL="0" indent="0">
                        <a:buFont typeface="Arial" panose="020B0604020202020204" pitchFamily="34" charset="0"/>
                        <a:buNone/>
                      </a:pPr>
                      <a:r>
                        <a:rPr lang="en-US" dirty="0">
                          <a:latin typeface="+mj-lt"/>
                        </a:rPr>
                        <a:t>STATUS:</a:t>
                      </a:r>
                    </a:p>
                    <a:p>
                      <a:pPr marL="285750" indent="-285750">
                        <a:buFont typeface="Wingdings" panose="05000000000000000000" pitchFamily="2" charset="2"/>
                        <a:buChar char="§"/>
                      </a:pPr>
                      <a:r>
                        <a:rPr lang="en-US" sz="1600" dirty="0">
                          <a:latin typeface="+mj-lt"/>
                        </a:rPr>
                        <a:t>DPSS approved 513 housing subsidies for individuals between July – December 2017.</a:t>
                      </a:r>
                    </a:p>
                    <a:p>
                      <a:pPr marL="285750" indent="-285750">
                        <a:buFont typeface="Wingdings" panose="05000000000000000000" pitchFamily="2" charset="2"/>
                        <a:buChar char="§"/>
                      </a:pPr>
                      <a:r>
                        <a:rPr lang="en-US" sz="1600" dirty="0">
                          <a:latin typeface="+mj-lt"/>
                        </a:rPr>
                        <a:t>On average, DPSS approves housing subsidies for 90 new individuals each month</a:t>
                      </a:r>
                    </a:p>
                  </a:txBody>
                  <a:tcPr/>
                </a:tc>
                <a:extLst>
                  <a:ext uri="{0D108BD9-81ED-4DB2-BD59-A6C34878D82A}">
                    <a16:rowId xmlns:a16="http://schemas.microsoft.com/office/drawing/2014/main" val="1667369101"/>
                  </a:ext>
                </a:extLst>
              </a:tr>
            </a:tbl>
          </a:graphicData>
        </a:graphic>
      </p:graphicFrame>
    </p:spTree>
    <p:extLst>
      <p:ext uri="{BB962C8B-B14F-4D97-AF65-F5344CB8AC3E}">
        <p14:creationId xmlns:p14="http://schemas.microsoft.com/office/powerpoint/2010/main" val="4096697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3907</TotalTime>
  <Words>3624</Words>
  <Application>Microsoft Office PowerPoint</Application>
  <PresentationFormat>On-screen Show (4:3)</PresentationFormat>
  <Paragraphs>580</Paragraphs>
  <Slides>41</Slides>
  <Notes>41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Gerardo Ramirez</dc:creator>
  <cp:lastModifiedBy>Jennifer Kim</cp:lastModifiedBy>
  <cp:revision>144</cp:revision>
  <cp:lastPrinted>2018-03-06T21:06:01Z</cp:lastPrinted>
  <dcterms:created xsi:type="dcterms:W3CDTF">2017-08-18T00:18:17Z</dcterms:created>
  <dcterms:modified xsi:type="dcterms:W3CDTF">2018-03-14T23:17:58Z</dcterms:modified>
</cp:coreProperties>
</file>