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364" r:id="rId3"/>
    <p:sldId id="367" r:id="rId4"/>
    <p:sldId id="368" r:id="rId5"/>
    <p:sldId id="369" r:id="rId6"/>
    <p:sldId id="377" r:id="rId7"/>
    <p:sldId id="374" r:id="rId8"/>
    <p:sldId id="378" r:id="rId9"/>
    <p:sldId id="375" r:id="rId10"/>
    <p:sldId id="379" r:id="rId11"/>
    <p:sldId id="376" r:id="rId12"/>
    <p:sldId id="380" r:id="rId13"/>
    <p:sldId id="372" r:id="rId14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 Ansell" initials="PA" lastIdx="52" clrIdx="0">
    <p:extLst/>
  </p:cmAuthor>
  <p:cmAuthor id="2" name="Jennifer Kim" initials="JK" lastIdx="8" clrIdx="1">
    <p:extLst/>
  </p:cmAuthor>
  <p:cmAuthor id="3" name="Tene Dickson" initials="TD" lastIdx="5" clrIdx="2">
    <p:extLst>
      <p:ext uri="{19B8F6BF-5375-455C-9EA6-DF929625EA0E}">
        <p15:presenceInfo xmlns:p15="http://schemas.microsoft.com/office/powerpoint/2012/main" userId="S-1-5-21-1960408961-1364589140-725345543-25769" providerId="AD"/>
      </p:ext>
    </p:extLst>
  </p:cmAuthor>
  <p:cmAuthor id="4" name="Meredith Berkson" initials="MB" lastIdx="3" clrIdx="3">
    <p:extLst>
      <p:ext uri="{19B8F6BF-5375-455C-9EA6-DF929625EA0E}">
        <p15:presenceInfo xmlns:p15="http://schemas.microsoft.com/office/powerpoint/2012/main" userId="Meredith Berkson" providerId="None"/>
      </p:ext>
    </p:extLst>
  </p:cmAuthor>
  <p:cmAuthor id="5" name="Meredith Berkson" initials="MB [2]" lastIdx="13" clrIdx="4">
    <p:extLst>
      <p:ext uri="{19B8F6BF-5375-455C-9EA6-DF929625EA0E}">
        <p15:presenceInfo xmlns:p15="http://schemas.microsoft.com/office/powerpoint/2012/main" userId="S::mberkson@ceo.lacounty.gov::ba6e0e5b-c5de-4f97-b60c-4634718713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3F76"/>
    <a:srgbClr val="FFFFFF"/>
    <a:srgbClr val="0000CC"/>
    <a:srgbClr val="0000FF"/>
    <a:srgbClr val="7030A0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7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68" y="5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ao\ceodata\shared\HI\Metrics,%20Data,%20and%20Evaluation\SD%202%20Fact%20Sheets\Data%20for%20one-pagers%205.9.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ao\ceodata\shared\HI\Metrics,%20Data,%20and%20Evaluation\SD%202%20Fact%20Sheets\Data%20for%20one-pagers%205.9.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cao\ceodata\shared\HI\Metrics,%20Data,%20and%20Evaluation\SD%202%20Fact%20Sheets\Data%20for%20one-pagers%205.9.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cao\ceodata\shared\HI\Metrics,%20Data,%20and%20Evaluation\SD%202%20Fact%20Sheets\Data%20for%20one-pagers%205.9.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cao\ceodata\shared\HI\Metrics,%20Data,%20and%20Evaluation\SD%202%20Fact%20Sheets\Data%20for%20one-pagers%205.9.20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cao\ceodata\shared\HI\Metrics,%20Data,%20and%20Evaluation\SD%202%20Fact%20Sheets\Data%20for%20one-pagers%205.9.20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Strategy</a:t>
            </a:r>
            <a:r>
              <a:rPr lang="en-US" sz="1800" b="1" baseline="0" dirty="0"/>
              <a:t> E6: Countywide Outreach System</a:t>
            </a:r>
          </a:p>
          <a:p>
            <a:pPr>
              <a:defRPr sz="1600"/>
            </a:pPr>
            <a:r>
              <a:rPr lang="en-US" sz="1800" b="1" baseline="0" dirty="0"/>
              <a:t>Funding Allocations (in millions)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Approved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260-4924-A841-9A2AED395E7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260-4924-A841-9A2AED395E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Sheet1!$B$3:$B$5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Sheet1!$C$3:$C$5</c:f>
              <c:numCache>
                <c:formatCode>_("$"* #,##0.00_);_("$"* \(#,##0.00\);_("$"* "-"??_);_(@_)</c:formatCode>
                <c:ptCount val="3"/>
                <c:pt idx="0" formatCode="&quot;$&quot;#,##0.00_);[Red]\(&quot;$&quot;#,##0.00\)">
                  <c:v>19</c:v>
                </c:pt>
                <c:pt idx="1">
                  <c:v>30.12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60-4924-A841-9A2AED395E75}"/>
            </c:ext>
          </c:extLst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Recommended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260-4924-A841-9A2AED395E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Sheet1!$B$3:$B$5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Sheet1!$D$3:$D$5</c:f>
              <c:numCache>
                <c:formatCode>General</c:formatCode>
                <c:ptCount val="3"/>
                <c:pt idx="2" formatCode="&quot;$&quot;#,##0.00_);[Red]\(&quot;$&quot;#,##0.00\)">
                  <c:v>28.402000000000001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60-4924-A841-9A2AED395E7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17863480"/>
        <c:axId val="417858888"/>
      </c:barChart>
      <c:catAx>
        <c:axId val="41786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858888"/>
        <c:crosses val="autoZero"/>
        <c:auto val="1"/>
        <c:lblAlgn val="ctr"/>
        <c:lblOffset val="100"/>
        <c:noMultiLvlLbl val="0"/>
      </c:catAx>
      <c:valAx>
        <c:axId val="417858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_);[Red]\(&quot;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86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Strategy E6: Countywide Outreach</a:t>
            </a:r>
            <a:r>
              <a:rPr lang="en-US" sz="1800" b="1" baseline="0" dirty="0"/>
              <a:t> System</a:t>
            </a:r>
          </a:p>
          <a:p>
            <a:pPr>
              <a:defRPr sz="1800" b="1"/>
            </a:pPr>
            <a:r>
              <a:rPr lang="en-US" sz="1500" b="1" baseline="0" dirty="0"/>
              <a:t># of individuals who received services or successfully attained referrals </a:t>
            </a:r>
            <a:endParaRPr lang="en-US" sz="15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Sheet1!$C$18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Sheet1!$B$19:$B$21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Sheet1!$C$19:$C$21</c:f>
              <c:numCache>
                <c:formatCode>#,##0</c:formatCode>
                <c:ptCount val="3"/>
                <c:pt idx="0">
                  <c:v>6833</c:v>
                </c:pt>
                <c:pt idx="1">
                  <c:v>7876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6-435E-B3F7-5EF9F7D1DD64}"/>
            </c:ext>
          </c:extLst>
        </c:ser>
        <c:ser>
          <c:idx val="1"/>
          <c:order val="1"/>
          <c:tx>
            <c:strRef>
              <c:f>Sheet1!$D$18</c:f>
              <c:strCache>
                <c:ptCount val="1"/>
                <c:pt idx="0">
                  <c:v>Estimate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Sheet1!$B$19:$B$21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Sheet1!$D$19:$D$21</c:f>
              <c:numCache>
                <c:formatCode>#,##0</c:formatCode>
                <c:ptCount val="3"/>
                <c:pt idx="1">
                  <c:v>2625</c:v>
                </c:pt>
                <c:pt idx="2">
                  <c:v>12752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56-435E-B3F7-5EF9F7D1DD6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7889216"/>
        <c:axId val="427889544"/>
      </c:barChart>
      <c:catAx>
        <c:axId val="42788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889544"/>
        <c:crosses val="autoZero"/>
        <c:auto val="1"/>
        <c:lblAlgn val="ctr"/>
        <c:lblOffset val="100"/>
        <c:noMultiLvlLbl val="0"/>
      </c:catAx>
      <c:valAx>
        <c:axId val="427889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88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Interim Housing</a:t>
            </a:r>
          </a:p>
          <a:p>
            <a:pPr>
              <a:defRPr/>
            </a:pPr>
            <a:r>
              <a:rPr lang="en-US" sz="1800" b="1" dirty="0"/>
              <a:t>Funding Allocations (in millions)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96992072608927E-2"/>
          <c:y val="0.14170866938597976"/>
          <c:w val="0.89144674564154247"/>
          <c:h val="0.7377856421751374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Sheet1!$C$127</c:f>
              <c:strCache>
                <c:ptCount val="1"/>
                <c:pt idx="0">
                  <c:v>Approved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Sheet1!$B$128:$B$130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Sheet1!$C$128:$C$130</c:f>
              <c:numCache>
                <c:formatCode>_("$"* #,##0.00_);_("$"* \(#,##0.00\);_("$"* "-"??_);_(@_)</c:formatCode>
                <c:ptCount val="3"/>
                <c:pt idx="0">
                  <c:v>69</c:v>
                </c:pt>
                <c:pt idx="1">
                  <c:v>128.399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C2-445D-BCC2-1727B9588CB0}"/>
            </c:ext>
          </c:extLst>
        </c:ser>
        <c:ser>
          <c:idx val="1"/>
          <c:order val="1"/>
          <c:tx>
            <c:strRef>
              <c:f>Sheet1!$D$127</c:f>
              <c:strCache>
                <c:ptCount val="1"/>
                <c:pt idx="0">
                  <c:v>Recommended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Sheet1!$B$128:$B$130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Sheet1!$D$128:$D$130</c:f>
              <c:numCache>
                <c:formatCode>General</c:formatCode>
                <c:ptCount val="3"/>
                <c:pt idx="2" formatCode="_(&quot;$&quot;* #,##0.00_);_(&quot;$&quot;* \(#,##0.00\);_(&quot;$&quot;* &quot;-&quot;??_);_(@_)">
                  <c:v>126.08199999999999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C2-445D-BCC2-1727B9588C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0118688"/>
        <c:axId val="570121968"/>
      </c:barChart>
      <c:catAx>
        <c:axId val="57011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121968"/>
        <c:crosses val="autoZero"/>
        <c:auto val="1"/>
        <c:lblAlgn val="ctr"/>
        <c:lblOffset val="100"/>
        <c:noMultiLvlLbl val="0"/>
      </c:catAx>
      <c:valAx>
        <c:axId val="57012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0118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Interim Housing</a:t>
            </a:r>
          </a:p>
          <a:p>
            <a:pPr>
              <a:defRPr sz="1800" b="1"/>
            </a:pPr>
            <a:r>
              <a:rPr lang="en-US" sz="1800" b="1"/>
              <a:t># of individuals served in Interim Housing</a:t>
            </a:r>
          </a:p>
        </c:rich>
      </c:tx>
      <c:layout>
        <c:manualLayout>
          <c:xMode val="edge"/>
          <c:yMode val="edge"/>
          <c:x val="0.20629761863032298"/>
          <c:y val="2.615516230822808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415200759479528E-2"/>
          <c:y val="0.12952036375034548"/>
          <c:w val="0.90976210420505943"/>
          <c:h val="0.747358431579948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Sheet1!$C$46</c:f>
              <c:strCache>
                <c:ptCount val="1"/>
                <c:pt idx="0">
                  <c:v>Actual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Sheet1!$B$47:$B$49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Sheet1!$C$47:$C$49</c:f>
              <c:numCache>
                <c:formatCode>#,##0</c:formatCode>
                <c:ptCount val="3"/>
                <c:pt idx="0">
                  <c:v>18149</c:v>
                </c:pt>
                <c:pt idx="1">
                  <c:v>22558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1C-498C-8711-24043FAA7B46}"/>
            </c:ext>
          </c:extLst>
        </c:ser>
        <c:ser>
          <c:idx val="1"/>
          <c:order val="1"/>
          <c:tx>
            <c:strRef>
              <c:f>Sheet1!$D$46</c:f>
              <c:strCache>
                <c:ptCount val="1"/>
                <c:pt idx="0">
                  <c:v>Estimate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Sheet1!$B$47:$B$49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Sheet1!$D$47:$D$49</c:f>
              <c:numCache>
                <c:formatCode>#,##0</c:formatCode>
                <c:ptCount val="3"/>
                <c:pt idx="1">
                  <c:v>7519</c:v>
                </c:pt>
                <c:pt idx="2">
                  <c:v>30011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1C-498C-8711-24043FAA7B4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2866112"/>
        <c:axId val="402868408"/>
      </c:barChart>
      <c:catAx>
        <c:axId val="40286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868408"/>
        <c:crosses val="autoZero"/>
        <c:auto val="1"/>
        <c:lblAlgn val="ctr"/>
        <c:lblOffset val="100"/>
        <c:noMultiLvlLbl val="0"/>
      </c:catAx>
      <c:valAx>
        <c:axId val="402868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86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Strategy</a:t>
            </a:r>
            <a:r>
              <a:rPr lang="en-US" sz="1800" b="1" baseline="0"/>
              <a:t> B3: Rapid Re-Housing</a:t>
            </a:r>
          </a:p>
          <a:p>
            <a:pPr>
              <a:defRPr sz="1800" b="1"/>
            </a:pPr>
            <a:r>
              <a:rPr lang="en-US" sz="1800" b="1" baseline="0"/>
              <a:t>Funding Allocations (in millions)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Sheet1!$C$8</c:f>
              <c:strCache>
                <c:ptCount val="1"/>
                <c:pt idx="0">
                  <c:v>Approved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5CB-4C1D-9EE7-BA2C3726DE8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5CB-4C1D-9EE7-BA2C3726DE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Sheet1!$B$9:$B$11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Sheet1!$C$9:$C$11</c:f>
              <c:numCache>
                <c:formatCode>_("$"* #,##0.00_);_("$"* \(#,##0.00\);_("$"* "-"??_);_(@_)</c:formatCode>
                <c:ptCount val="3"/>
                <c:pt idx="0">
                  <c:v>57</c:v>
                </c:pt>
                <c:pt idx="1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CB-4C1D-9EE7-BA2C3726DE8A}"/>
            </c:ext>
          </c:extLst>
        </c:ser>
        <c:ser>
          <c:idx val="1"/>
          <c:order val="1"/>
          <c:tx>
            <c:strRef>
              <c:f>Sheet1!$D$8</c:f>
              <c:strCache>
                <c:ptCount val="1"/>
                <c:pt idx="0">
                  <c:v>Recommended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Sheet1!$B$9:$B$11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Sheet1!$D$9:$D$11</c:f>
              <c:numCache>
                <c:formatCode>General</c:formatCode>
                <c:ptCount val="3"/>
                <c:pt idx="2" formatCode="_(&quot;$&quot;* #,##0.00_);_(&quot;$&quot;* \(#,##0.00\);_(&quot;$&quot;* &quot;-&quot;??_);_(@_)">
                  <c:v>85.405000000000001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CB-4C1D-9EE7-BA2C3726DE8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14769072"/>
        <c:axId val="714770384"/>
      </c:barChart>
      <c:catAx>
        <c:axId val="71476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70384"/>
        <c:crosses val="autoZero"/>
        <c:auto val="1"/>
        <c:lblAlgn val="ctr"/>
        <c:lblOffset val="100"/>
        <c:noMultiLvlLbl val="0"/>
      </c:catAx>
      <c:valAx>
        <c:axId val="71477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76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Strategy B3: Rapid</a:t>
            </a:r>
            <a:r>
              <a:rPr lang="en-US" sz="1800" b="1" baseline="0"/>
              <a:t> Re-Housing</a:t>
            </a:r>
          </a:p>
          <a:p>
            <a:pPr>
              <a:defRPr sz="1800" b="1"/>
            </a:pPr>
            <a:r>
              <a:rPr lang="en-US" sz="1800" b="1" baseline="0"/>
              <a:t># of individuals who moved in to housing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Sheet1!$C$34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Sheet1!$B$35:$B$37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Sheet1!$C$35:$C$37</c:f>
              <c:numCache>
                <c:formatCode>#,##0</c:formatCode>
                <c:ptCount val="3"/>
                <c:pt idx="0">
                  <c:v>4937</c:v>
                </c:pt>
                <c:pt idx="1">
                  <c:v>2619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E-47A0-91E0-3B5427F49D78}"/>
            </c:ext>
          </c:extLst>
        </c:ser>
        <c:ser>
          <c:idx val="1"/>
          <c:order val="1"/>
          <c:tx>
            <c:strRef>
              <c:f>Sheet1!$D$34</c:f>
              <c:strCache>
                <c:ptCount val="1"/>
                <c:pt idx="0">
                  <c:v>Estimate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Sheet1!$B$35:$B$37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Sheet1!$D$35:$D$37</c:f>
              <c:numCache>
                <c:formatCode>#,##0</c:formatCode>
                <c:ptCount val="3"/>
                <c:pt idx="1">
                  <c:v>873</c:v>
                </c:pt>
                <c:pt idx="2">
                  <c:v>4242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1E-47A0-91E0-3B5427F49D7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66992208"/>
        <c:axId val="566993848"/>
      </c:barChart>
      <c:catAx>
        <c:axId val="56699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93848"/>
        <c:crosses val="autoZero"/>
        <c:auto val="1"/>
        <c:lblAlgn val="ctr"/>
        <c:lblOffset val="100"/>
        <c:noMultiLvlLbl val="0"/>
      </c:catAx>
      <c:valAx>
        <c:axId val="566993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99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Strategy</a:t>
            </a:r>
            <a:r>
              <a:rPr lang="en-US" sz="1800" b="1" baseline="0" dirty="0"/>
              <a:t> D7: Permanent Supportive Housing</a:t>
            </a:r>
          </a:p>
          <a:p>
            <a:pPr>
              <a:defRPr sz="1800" b="1"/>
            </a:pPr>
            <a:r>
              <a:rPr lang="en-US" sz="1800" b="1" baseline="0" dirty="0"/>
              <a:t>Funding Allocations (in millions)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Sheet1!$C$13</c:f>
              <c:strCache>
                <c:ptCount val="1"/>
                <c:pt idx="0">
                  <c:v>Approved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Sheet1!$B$14:$B$16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Sheet1!$C$14:$C$16</c:f>
              <c:numCache>
                <c:formatCode>_("$"* #,##0.00_);_("$"* \(#,##0.00\);_("$"* "-"??_);_(@_)</c:formatCode>
                <c:ptCount val="3"/>
                <c:pt idx="0">
                  <c:v>25.1</c:v>
                </c:pt>
                <c:pt idx="1">
                  <c:v>49.3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47-479F-A0F8-8DEE1823DBA6}"/>
            </c:ext>
          </c:extLst>
        </c:ser>
        <c:ser>
          <c:idx val="1"/>
          <c:order val="1"/>
          <c:tx>
            <c:strRef>
              <c:f>Sheet1!$D$13</c:f>
              <c:strCache>
                <c:ptCount val="1"/>
                <c:pt idx="0">
                  <c:v>Recommended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Sheet1!$B$14:$B$16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Sheet1!$D$14:$D$16</c:f>
              <c:numCache>
                <c:formatCode>General</c:formatCode>
                <c:ptCount val="3"/>
                <c:pt idx="2" formatCode="_(&quot;$&quot;* #,##0.00_);_(&quot;$&quot;* \(#,##0.00\);_(&quot;$&quot;* &quot;-&quot;??_);_(@_)">
                  <c:v>77.323999999999998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47-479F-A0F8-8DEE1823DBA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03286904"/>
        <c:axId val="403287232"/>
      </c:barChart>
      <c:catAx>
        <c:axId val="403286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287232"/>
        <c:crosses val="autoZero"/>
        <c:auto val="1"/>
        <c:lblAlgn val="ctr"/>
        <c:lblOffset val="100"/>
        <c:noMultiLvlLbl val="0"/>
      </c:catAx>
      <c:valAx>
        <c:axId val="40328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286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980127920702688"/>
          <c:y val="0.94168621206593761"/>
          <c:w val="0.36050745041909316"/>
          <c:h val="4.23192353176513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Strategy D7:</a:t>
            </a:r>
            <a:r>
              <a:rPr lang="en-US" sz="1800" b="1" baseline="0" dirty="0"/>
              <a:t> Permanent Supportive Housing</a:t>
            </a:r>
          </a:p>
          <a:p>
            <a:pPr>
              <a:defRPr sz="1800" b="1"/>
            </a:pPr>
            <a:r>
              <a:rPr lang="en-US" sz="1600" b="1" dirty="0"/>
              <a:t># of individuals newly</a:t>
            </a:r>
            <a:r>
              <a:rPr lang="en-US" sz="1600" b="1" baseline="0" dirty="0"/>
              <a:t> placed in Permanent Supportive Housing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Sheet1!$C$66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Sheet1!$B$67:$B$69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Sheet1!$C$67:$C$69</c:f>
              <c:numCache>
                <c:formatCode>#,##0</c:formatCode>
                <c:ptCount val="3"/>
                <c:pt idx="0">
                  <c:v>872</c:v>
                </c:pt>
                <c:pt idx="1">
                  <c:v>1599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51-4383-B188-B0A8A7F0B3CF}"/>
            </c:ext>
          </c:extLst>
        </c:ser>
        <c:ser>
          <c:idx val="1"/>
          <c:order val="1"/>
          <c:tx>
            <c:strRef>
              <c:f>Sheet1!$D$66</c:f>
              <c:strCache>
                <c:ptCount val="1"/>
                <c:pt idx="0">
                  <c:v>Estimate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Sheet1!$B$67:$B$69</c:f>
              <c:strCache>
                <c:ptCount val="3"/>
                <c:pt idx="0">
                  <c:v>FY 2017-18</c:v>
                </c:pt>
                <c:pt idx="1">
                  <c:v>FY 2018-19</c:v>
                </c:pt>
                <c:pt idx="2">
                  <c:v>FY 2019-20</c:v>
                </c:pt>
              </c:strCache>
            </c:strRef>
          </c:cat>
          <c:val>
            <c:numRef>
              <c:f>Sheet1!$D$67:$D$69</c:f>
              <c:numCache>
                <c:formatCode>#,##0</c:formatCode>
                <c:ptCount val="3"/>
                <c:pt idx="1">
                  <c:v>533</c:v>
                </c:pt>
                <c:pt idx="2">
                  <c:v>1874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51-4383-B188-B0A8A7F0B3C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59183104"/>
        <c:axId val="559182776"/>
      </c:barChart>
      <c:catAx>
        <c:axId val="55918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182776"/>
        <c:crosses val="autoZero"/>
        <c:auto val="1"/>
        <c:lblAlgn val="ctr"/>
        <c:lblOffset val="100"/>
        <c:noMultiLvlLbl val="0"/>
      </c:catAx>
      <c:valAx>
        <c:axId val="559182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183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366BC5-3CCD-4F04-9263-81A052D43D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9D3621-4266-4E4A-B3E0-7B60E2F738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C273D-767E-41E6-A2AE-E37405D9A7A9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B122C-4C88-4FA7-A6F2-27C3D87645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CE34F-3036-4668-A35A-DF890D77DC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45C16-7EA5-4EF3-AF29-951B5AEA9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29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544F09E-192F-4A20-A11F-8463B9A519BE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68C12B9-2CE2-47B7-B116-57CD83BA62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0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C12B9-2CE2-47B7-B116-57CD83BA627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40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00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30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29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68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6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45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366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00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89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68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9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7638" y="1163638"/>
            <a:ext cx="41878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511B4-C537-4198-AAD9-F5D531DCEEF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0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8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1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6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1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2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6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7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5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5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AC25F-7DF9-42FD-823D-4412630923EA}" type="datetimeFigureOut">
              <a:rPr lang="en-US" smtClean="0"/>
              <a:pPr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0D31F-3CBA-44E1-B884-67C5BA3E5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8282" y="0"/>
            <a:ext cx="9172281" cy="68580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33EC947-1EDC-43C6-8EC9-BAA7E491AC2D}"/>
              </a:ext>
            </a:extLst>
          </p:cNvPr>
          <p:cNvSpPr txBox="1">
            <a:spLocks/>
          </p:cNvSpPr>
          <p:nvPr/>
        </p:nvSpPr>
        <p:spPr>
          <a:xfrm>
            <a:off x="1534526" y="318117"/>
            <a:ext cx="727211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endParaRPr lang="en-US" sz="35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C78E09-A7F0-471C-9DC4-3CC82A703C57}"/>
              </a:ext>
            </a:extLst>
          </p:cNvPr>
          <p:cNvSpPr txBox="1"/>
          <p:nvPr/>
        </p:nvSpPr>
        <p:spPr>
          <a:xfrm>
            <a:off x="840571" y="1997800"/>
            <a:ext cx="7117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833F76"/>
                </a:solidFill>
                <a:latin typeface="+mj-lt"/>
              </a:rPr>
              <a:t>Measure H FY 2019-20 </a:t>
            </a:r>
          </a:p>
          <a:p>
            <a:pPr algn="ctr"/>
            <a:r>
              <a:rPr lang="en-US" sz="4800" b="1" dirty="0">
                <a:solidFill>
                  <a:srgbClr val="833F76"/>
                </a:solidFill>
                <a:latin typeface="+mj-lt"/>
              </a:rPr>
              <a:t>Funding Recommendations</a:t>
            </a:r>
          </a:p>
          <a:p>
            <a:pPr algn="ctr"/>
            <a:r>
              <a:rPr lang="en-US" sz="4800" b="1" dirty="0">
                <a:solidFill>
                  <a:srgbClr val="833F76"/>
                </a:solidFill>
                <a:latin typeface="+mj-lt"/>
              </a:rPr>
              <a:t>May 14, 2019</a:t>
            </a:r>
          </a:p>
        </p:txBody>
      </p:sp>
      <p:pic>
        <p:nvPicPr>
          <p:cNvPr id="11" name="Picture 10" descr="Screen Clipping">
            <a:extLst>
              <a:ext uri="{FF2B5EF4-FFF2-40B4-BE49-F238E27FC236}">
                <a16:creationId xmlns:a16="http://schemas.microsoft.com/office/drawing/2014/main" id="{08F9DB37-2795-44D1-B01B-9E9218615F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23" y="318117"/>
            <a:ext cx="3019807" cy="127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34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3121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51035"/>
            <a:ext cx="2819400" cy="7831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64414" y="101792"/>
            <a:ext cx="7979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STRATEGY FOCUS: </a:t>
            </a:r>
          </a:p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RAPID REHOUSING (B3)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4A80F69-A2D1-429D-92E1-9942058D5C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0707991"/>
              </p:ext>
            </p:extLst>
          </p:nvPr>
        </p:nvGraphicFramePr>
        <p:xfrm>
          <a:off x="1031022" y="1117696"/>
          <a:ext cx="7075714" cy="4982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69190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3121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51035"/>
            <a:ext cx="2819400" cy="7831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64414" y="101792"/>
            <a:ext cx="7979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STRATEGY FOCUS: PERMANENT SUPPORTIVE HOUSING (D7)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40D22778-3013-4F73-8832-369F26D0BF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0858524"/>
              </p:ext>
            </p:extLst>
          </p:nvPr>
        </p:nvGraphicFramePr>
        <p:xfrm>
          <a:off x="1270507" y="1237439"/>
          <a:ext cx="6596743" cy="4764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37647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3121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51035"/>
            <a:ext cx="2819400" cy="7831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64414" y="101792"/>
            <a:ext cx="7979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STRATEGY FOCUS: PERMANENT SUPPORTIVE HOUSING (D7)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E22252D-02C6-4029-8A6B-05D6430718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7527958"/>
              </p:ext>
            </p:extLst>
          </p:nvPr>
        </p:nvGraphicFramePr>
        <p:xfrm>
          <a:off x="1019957" y="1282892"/>
          <a:ext cx="7097843" cy="46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7565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3121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51035"/>
            <a:ext cx="2819400" cy="7831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64414" y="318117"/>
            <a:ext cx="7838074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KEY PROPOSED SYSTEM ENHANCEMENTS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6C0637-915E-4D77-8628-E2969F9C95A2}"/>
              </a:ext>
            </a:extLst>
          </p:cNvPr>
          <p:cNvSpPr txBox="1"/>
          <p:nvPr/>
        </p:nvSpPr>
        <p:spPr>
          <a:xfrm>
            <a:off x="187571" y="3520291"/>
            <a:ext cx="85167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200" dirty="0"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36A07D-11AB-4E76-B7FA-915167FF4CD9}"/>
              </a:ext>
            </a:extLst>
          </p:cNvPr>
          <p:cNvSpPr/>
          <p:nvPr/>
        </p:nvSpPr>
        <p:spPr>
          <a:xfrm>
            <a:off x="1" y="1077684"/>
            <a:ext cx="9143999" cy="5118042"/>
          </a:xfrm>
          <a:prstGeom prst="rect">
            <a:avLst/>
          </a:prstGeom>
          <a:solidFill>
            <a:srgbClr val="833F76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4DC34E-6F41-48BC-BBCB-B286F5A29E57}"/>
              </a:ext>
            </a:extLst>
          </p:cNvPr>
          <p:cNvSpPr txBox="1"/>
          <p:nvPr/>
        </p:nvSpPr>
        <p:spPr>
          <a:xfrm>
            <a:off x="141512" y="1066799"/>
            <a:ext cx="8768858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50" dirty="0"/>
              <a:t>Additional funding to serve at-risk and homeless families (A1, B3, E8)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50" dirty="0"/>
              <a:t>$1M for Centralized Diversion Fund (A1, A5)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50" dirty="0"/>
              <a:t>Designation of 360 Shallow Subsidies for Older Adults at risk of homelessness (B3)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50" dirty="0"/>
              <a:t>Additional funding for High-Road Employment Model which secures jobs and provides training and stipends for 250 individuals experiencing homelessness  (C2/C7)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50" dirty="0"/>
              <a:t>Implementation of Homelessness Employment Taskforce Recommendations (C2/C7)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50" dirty="0"/>
              <a:t>Showers for people experiencing homelessness (E6)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50" dirty="0"/>
              <a:t>Support implementation of recommendations of Ad Hoc Committee on Black People Experiencing Homelessness (E7)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50" dirty="0"/>
              <a:t>Safe Parking (E7)</a:t>
            </a:r>
          </a:p>
          <a:p>
            <a:r>
              <a:rPr lang="en-US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5446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3121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51035"/>
            <a:ext cx="2819400" cy="7831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64414" y="318115"/>
            <a:ext cx="7979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PROGRESS </a:t>
            </a:r>
            <a:r>
              <a:rPr 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(JULY 2017 – MARCH 2019)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631861-62A5-448C-89D7-0ABD76943B25}"/>
              </a:ext>
            </a:extLst>
          </p:cNvPr>
          <p:cNvSpPr txBox="1"/>
          <p:nvPr/>
        </p:nvSpPr>
        <p:spPr>
          <a:xfrm>
            <a:off x="1738291" y="1550447"/>
            <a:ext cx="7175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+mj-lt"/>
            </a:endParaRPr>
          </a:p>
          <a:p>
            <a:endParaRPr lang="en-US" sz="2400" b="1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28,458</a:t>
            </a:r>
            <a:r>
              <a:rPr lang="en-US" sz="2400" dirty="0">
                <a:latin typeface="+mj-lt"/>
              </a:rPr>
              <a:t> participants entered crisis, bridge and interim housing funded in whole or in part by Measure H.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14,241 </a:t>
            </a:r>
            <a:r>
              <a:rPr lang="en-US" sz="2400" dirty="0">
                <a:latin typeface="+mj-lt"/>
              </a:rPr>
              <a:t>homeless family members and individuals secured permanent housing specifically through funding from Measure H.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pic>
        <p:nvPicPr>
          <p:cNvPr id="4" name="Picture 3" descr="Screen Clipping">
            <a:extLst>
              <a:ext uri="{FF2B5EF4-FFF2-40B4-BE49-F238E27FC236}">
                <a16:creationId xmlns:a16="http://schemas.microsoft.com/office/drawing/2014/main" id="{CCF40E2D-9AE0-40C0-967F-CF668DCF58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59" y="1926875"/>
            <a:ext cx="1470303" cy="1354661"/>
          </a:xfrm>
          <a:prstGeom prst="rect">
            <a:avLst/>
          </a:prstGeom>
        </p:spPr>
      </p:pic>
      <p:pic>
        <p:nvPicPr>
          <p:cNvPr id="6" name="Picture 5" descr="Screen Clipping">
            <a:extLst>
              <a:ext uri="{FF2B5EF4-FFF2-40B4-BE49-F238E27FC236}">
                <a16:creationId xmlns:a16="http://schemas.microsoft.com/office/drawing/2014/main" id="{117871E7-3E1A-4FC4-913A-9E346DAC06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59" y="4050516"/>
            <a:ext cx="1446857" cy="134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646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64414" y="318117"/>
            <a:ext cx="7838074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COMMUNITY ENGAGEMENT PROCESS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4D1D84C-762E-43E0-81C3-E6D0937D2647}"/>
              </a:ext>
            </a:extLst>
          </p:cNvPr>
          <p:cNvSpPr/>
          <p:nvPr/>
        </p:nvSpPr>
        <p:spPr>
          <a:xfrm>
            <a:off x="334671" y="1309622"/>
            <a:ext cx="2414952" cy="2161156"/>
          </a:xfrm>
          <a:prstGeom prst="roundRect">
            <a:avLst/>
          </a:prstGeom>
          <a:solidFill>
            <a:schemeClr val="bg1"/>
          </a:solidFill>
          <a:ln>
            <a:solidFill>
              <a:srgbClr val="83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r>
              <a:rPr lang="en-US" dirty="0">
                <a:solidFill>
                  <a:srgbClr val="833F76"/>
                </a:solidFill>
              </a:rPr>
              <a:t>Service Provider Conference to get input from homeless providers’ frontline staff</a:t>
            </a:r>
          </a:p>
          <a:p>
            <a:pPr algn="ctr"/>
            <a:endParaRPr lang="en-US" dirty="0">
              <a:solidFill>
                <a:srgbClr val="833F76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710D3C7-09B4-48BC-85F3-B6A2F47D5B78}"/>
              </a:ext>
            </a:extLst>
          </p:cNvPr>
          <p:cNvSpPr/>
          <p:nvPr/>
        </p:nvSpPr>
        <p:spPr>
          <a:xfrm>
            <a:off x="3285503" y="1301451"/>
            <a:ext cx="2414952" cy="2169326"/>
          </a:xfrm>
          <a:prstGeom prst="roundRect">
            <a:avLst/>
          </a:prstGeom>
          <a:solidFill>
            <a:schemeClr val="bg1"/>
          </a:solidFill>
          <a:ln>
            <a:solidFill>
              <a:srgbClr val="83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r>
              <a:rPr lang="en-US" dirty="0">
                <a:solidFill>
                  <a:srgbClr val="833F76"/>
                </a:solidFill>
              </a:rPr>
              <a:t>Community Listening Sessions in each of the 8 Service Planning Areas</a:t>
            </a: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  <a:latin typeface="+mj-lt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61FC84C-E22B-4607-A89E-40AAD147D432}"/>
              </a:ext>
            </a:extLst>
          </p:cNvPr>
          <p:cNvSpPr/>
          <p:nvPr/>
        </p:nvSpPr>
        <p:spPr>
          <a:xfrm>
            <a:off x="6262334" y="1371139"/>
            <a:ext cx="2436903" cy="2141722"/>
          </a:xfrm>
          <a:prstGeom prst="roundRect">
            <a:avLst/>
          </a:prstGeom>
          <a:solidFill>
            <a:schemeClr val="bg1"/>
          </a:solidFill>
          <a:ln>
            <a:solidFill>
              <a:srgbClr val="83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r>
              <a:rPr lang="en-US" dirty="0">
                <a:solidFill>
                  <a:srgbClr val="833F76"/>
                </a:solidFill>
              </a:rPr>
              <a:t>Release of draft funding recommendations for public comment</a:t>
            </a: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DB03733-B21B-49C2-A590-1881AB032FD8}"/>
              </a:ext>
            </a:extLst>
          </p:cNvPr>
          <p:cNvSpPr/>
          <p:nvPr/>
        </p:nvSpPr>
        <p:spPr>
          <a:xfrm>
            <a:off x="1589106" y="4078899"/>
            <a:ext cx="2426677" cy="2151534"/>
          </a:xfrm>
          <a:prstGeom prst="roundRect">
            <a:avLst/>
          </a:prstGeom>
          <a:solidFill>
            <a:schemeClr val="bg1"/>
          </a:solidFill>
          <a:ln>
            <a:solidFill>
              <a:srgbClr val="83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833F76"/>
              </a:solidFill>
            </a:endParaRPr>
          </a:p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r>
              <a:rPr lang="en-US" dirty="0">
                <a:solidFill>
                  <a:srgbClr val="833F76"/>
                </a:solidFill>
              </a:rPr>
              <a:t>Public meeting to </a:t>
            </a:r>
          </a:p>
          <a:p>
            <a:pPr algn="ctr"/>
            <a:r>
              <a:rPr lang="en-US" dirty="0">
                <a:solidFill>
                  <a:srgbClr val="833F76"/>
                </a:solidFill>
              </a:rPr>
              <a:t>take verbal comments and final day to submit public comments online</a:t>
            </a:r>
          </a:p>
          <a:p>
            <a:pPr algn="ctr"/>
            <a:r>
              <a:rPr lang="en-US" dirty="0">
                <a:solidFill>
                  <a:srgbClr val="833F76"/>
                </a:solidFill>
              </a:rPr>
              <a:t>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561A69E-B6D3-462E-99EB-1BAF2FC6A27A}"/>
              </a:ext>
            </a:extLst>
          </p:cNvPr>
          <p:cNvSpPr/>
          <p:nvPr/>
        </p:nvSpPr>
        <p:spPr>
          <a:xfrm>
            <a:off x="4426088" y="3804603"/>
            <a:ext cx="2426677" cy="2416575"/>
          </a:xfrm>
          <a:prstGeom prst="roundRect">
            <a:avLst/>
          </a:prstGeom>
          <a:solidFill>
            <a:schemeClr val="bg1"/>
          </a:solidFill>
          <a:ln>
            <a:solidFill>
              <a:srgbClr val="83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33F76"/>
              </a:solidFill>
            </a:endParaRPr>
          </a:p>
          <a:p>
            <a:pPr algn="ctr"/>
            <a:r>
              <a:rPr lang="en-US" dirty="0">
                <a:solidFill>
                  <a:srgbClr val="833F76"/>
                </a:solidFill>
              </a:rPr>
              <a:t>HI and lead agencies finalize recommendations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F5F757-C9E0-457D-BDFB-02EEF8158009}"/>
              </a:ext>
            </a:extLst>
          </p:cNvPr>
          <p:cNvSpPr/>
          <p:nvPr/>
        </p:nvSpPr>
        <p:spPr>
          <a:xfrm>
            <a:off x="322946" y="1307163"/>
            <a:ext cx="2426677" cy="672759"/>
          </a:xfrm>
          <a:prstGeom prst="rect">
            <a:avLst/>
          </a:prstGeom>
          <a:solidFill>
            <a:srgbClr val="833F76"/>
          </a:solidFill>
          <a:ln>
            <a:solidFill>
              <a:srgbClr val="83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OCTOBER 4, 2018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2CC9B56-FF68-4562-A93A-6A6CC974562C}"/>
              </a:ext>
            </a:extLst>
          </p:cNvPr>
          <p:cNvSpPr/>
          <p:nvPr/>
        </p:nvSpPr>
        <p:spPr>
          <a:xfrm>
            <a:off x="3279640" y="1301451"/>
            <a:ext cx="2426677" cy="672759"/>
          </a:xfrm>
          <a:prstGeom prst="rect">
            <a:avLst/>
          </a:prstGeom>
          <a:solidFill>
            <a:srgbClr val="833F76"/>
          </a:solidFill>
          <a:ln>
            <a:solidFill>
              <a:srgbClr val="83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OCTOBER-NOVEMBER 2018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71569A-7C79-4CFE-B3DF-E0B4B4AAA3EF}"/>
              </a:ext>
            </a:extLst>
          </p:cNvPr>
          <p:cNvSpPr/>
          <p:nvPr/>
        </p:nvSpPr>
        <p:spPr>
          <a:xfrm>
            <a:off x="6256472" y="1309622"/>
            <a:ext cx="2432537" cy="672759"/>
          </a:xfrm>
          <a:prstGeom prst="rect">
            <a:avLst/>
          </a:prstGeom>
          <a:solidFill>
            <a:srgbClr val="833F76"/>
          </a:solidFill>
          <a:ln>
            <a:solidFill>
              <a:srgbClr val="83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MARCH 5, 2019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A110AE-3C20-46E3-88FA-CB3F7F8984FF}"/>
              </a:ext>
            </a:extLst>
          </p:cNvPr>
          <p:cNvSpPr/>
          <p:nvPr/>
        </p:nvSpPr>
        <p:spPr>
          <a:xfrm>
            <a:off x="1589107" y="3768798"/>
            <a:ext cx="2438402" cy="672759"/>
          </a:xfrm>
          <a:prstGeom prst="rect">
            <a:avLst/>
          </a:prstGeom>
          <a:solidFill>
            <a:srgbClr val="833F76"/>
          </a:solidFill>
          <a:ln>
            <a:solidFill>
              <a:srgbClr val="83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MARCH 20, 2019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474204B-E09C-4BB9-9EC2-613352BC5755}"/>
              </a:ext>
            </a:extLst>
          </p:cNvPr>
          <p:cNvSpPr/>
          <p:nvPr/>
        </p:nvSpPr>
        <p:spPr>
          <a:xfrm>
            <a:off x="4426089" y="3775116"/>
            <a:ext cx="2426677" cy="690057"/>
          </a:xfrm>
          <a:prstGeom prst="rect">
            <a:avLst/>
          </a:prstGeom>
          <a:solidFill>
            <a:srgbClr val="833F76"/>
          </a:solidFill>
          <a:ln>
            <a:solidFill>
              <a:srgbClr val="833F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APRIL 2, 2019   </a:t>
            </a:r>
          </a:p>
        </p:txBody>
      </p:sp>
    </p:spTree>
    <p:extLst>
      <p:ext uri="{BB962C8B-B14F-4D97-AF65-F5344CB8AC3E}">
        <p14:creationId xmlns:p14="http://schemas.microsoft.com/office/powerpoint/2010/main" val="2957346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3121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51035"/>
            <a:ext cx="2819400" cy="7831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64414" y="318117"/>
            <a:ext cx="7838074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RECOMMENDED FUNDING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6C0637-915E-4D77-8628-E2969F9C95A2}"/>
              </a:ext>
            </a:extLst>
          </p:cNvPr>
          <p:cNvSpPr txBox="1"/>
          <p:nvPr/>
        </p:nvSpPr>
        <p:spPr>
          <a:xfrm>
            <a:off x="195942" y="1225690"/>
            <a:ext cx="8164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>
                <a:latin typeface="+mj-lt"/>
              </a:rPr>
              <a:t>Approve FY 2019-20 funding recommendations  of $460 million, including:</a:t>
            </a:r>
          </a:p>
          <a:p>
            <a:pPr algn="just"/>
            <a:endParaRPr lang="en-US" sz="3200" dirty="0">
              <a:latin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17547C-3B80-449B-A2AB-ACDCC62C2B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924243"/>
              </p:ext>
            </p:extLst>
          </p:nvPr>
        </p:nvGraphicFramePr>
        <p:xfrm>
          <a:off x="510063" y="2523969"/>
          <a:ext cx="8117632" cy="2377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29408">
                  <a:extLst>
                    <a:ext uri="{9D8B030D-6E8A-4147-A177-3AD203B41FA5}">
                      <a16:colId xmlns:a16="http://schemas.microsoft.com/office/drawing/2014/main" val="4060008031"/>
                    </a:ext>
                  </a:extLst>
                </a:gridCol>
                <a:gridCol w="2029408">
                  <a:extLst>
                    <a:ext uri="{9D8B030D-6E8A-4147-A177-3AD203B41FA5}">
                      <a16:colId xmlns:a16="http://schemas.microsoft.com/office/drawing/2014/main" val="4180805649"/>
                    </a:ext>
                  </a:extLst>
                </a:gridCol>
                <a:gridCol w="2029408">
                  <a:extLst>
                    <a:ext uri="{9D8B030D-6E8A-4147-A177-3AD203B41FA5}">
                      <a16:colId xmlns:a16="http://schemas.microsoft.com/office/drawing/2014/main" val="668763051"/>
                    </a:ext>
                  </a:extLst>
                </a:gridCol>
                <a:gridCol w="2029408">
                  <a:extLst>
                    <a:ext uri="{9D8B030D-6E8A-4147-A177-3AD203B41FA5}">
                      <a16:colId xmlns:a16="http://schemas.microsoft.com/office/drawing/2014/main" val="25180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+mj-lt"/>
                        </a:rPr>
                        <a:t>PREVENTION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j-lt"/>
                        </a:rPr>
                        <a:t>$23 million</a:t>
                      </a:r>
                    </a:p>
                  </a:txBody>
                  <a:tcPr>
                    <a:solidFill>
                      <a:srgbClr val="833F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+mj-lt"/>
                        </a:rPr>
                        <a:t>OUTREACH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j-lt"/>
                        </a:rPr>
                        <a:t>$28.4 million</a:t>
                      </a:r>
                    </a:p>
                  </a:txBody>
                  <a:tcPr>
                    <a:solidFill>
                      <a:srgbClr val="833F76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+mj-lt"/>
                        </a:rPr>
                        <a:t>PERMANENT SUPPORTIVE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+mj-lt"/>
                        </a:rPr>
                        <a:t>HOUSING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j-lt"/>
                        </a:rPr>
                        <a:t>$77.3 million</a:t>
                      </a:r>
                    </a:p>
                  </a:txBody>
                  <a:tcPr>
                    <a:solidFill>
                      <a:srgbClr val="833F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RAPID </a:t>
                      </a:r>
                    </a:p>
                    <a:p>
                      <a:pPr algn="ctr"/>
                      <a:r>
                        <a:rPr lang="en-US" sz="2000" b="1" kern="1200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RE-HOUSING</a:t>
                      </a:r>
                    </a:p>
                    <a:p>
                      <a:pPr algn="ctr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$85.4 million</a:t>
                      </a:r>
                    </a:p>
                  </a:txBody>
                  <a:tcPr>
                    <a:solidFill>
                      <a:srgbClr val="833F76">
                        <a:alpha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75084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+mj-lt"/>
                        </a:rPr>
                        <a:t>SHELTER / INTERIM HOUSING </a:t>
                      </a: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+mj-lt"/>
                        </a:rPr>
                        <a:t>$126 million</a:t>
                      </a:r>
                    </a:p>
                  </a:txBody>
                  <a:tcPr>
                    <a:solidFill>
                      <a:srgbClr val="833F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274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13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3121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51035"/>
            <a:ext cx="2819400" cy="7831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79453" y="76199"/>
            <a:ext cx="7979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STRATEGY FOCUS:  </a:t>
            </a:r>
          </a:p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OUTREACH (E6)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3A12EE6-C6F7-4E22-8BC1-8DC87C4985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6006200"/>
              </p:ext>
            </p:extLst>
          </p:nvPr>
        </p:nvGraphicFramePr>
        <p:xfrm>
          <a:off x="1340405" y="1139823"/>
          <a:ext cx="6725150" cy="4833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14C4CC0-CB14-4975-8052-F1A7E94C06D5}"/>
              </a:ext>
            </a:extLst>
          </p:cNvPr>
          <p:cNvSpPr/>
          <p:nvPr/>
        </p:nvSpPr>
        <p:spPr>
          <a:xfrm>
            <a:off x="3793793" y="5946169"/>
            <a:ext cx="104961" cy="9736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57D1F5-7893-4310-AEB9-968CF69CD239}"/>
              </a:ext>
            </a:extLst>
          </p:cNvPr>
          <p:cNvSpPr txBox="1"/>
          <p:nvPr/>
        </p:nvSpPr>
        <p:spPr>
          <a:xfrm>
            <a:off x="3868007" y="5785845"/>
            <a:ext cx="787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Approved</a:t>
            </a:r>
            <a:r>
              <a:rPr lang="en-US" dirty="0"/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0D85A6-9707-4758-A685-81684FE0D3DF}"/>
              </a:ext>
            </a:extLst>
          </p:cNvPr>
          <p:cNvSpPr/>
          <p:nvPr/>
        </p:nvSpPr>
        <p:spPr>
          <a:xfrm>
            <a:off x="4657397" y="5959928"/>
            <a:ext cx="104961" cy="9736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8ABFB6-6D36-4950-B7A9-6F3AECF347CB}"/>
              </a:ext>
            </a:extLst>
          </p:cNvPr>
          <p:cNvSpPr txBox="1"/>
          <p:nvPr/>
        </p:nvSpPr>
        <p:spPr>
          <a:xfrm>
            <a:off x="4729695" y="5785845"/>
            <a:ext cx="1066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Recommended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700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3121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51035"/>
            <a:ext cx="2819400" cy="7831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79453" y="76199"/>
            <a:ext cx="7979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STRATEGY FOCUS:  </a:t>
            </a:r>
          </a:p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OUTREACH (E6)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1DE0D44-17F2-4E15-92F4-DD5D23F708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0056027"/>
              </p:ext>
            </p:extLst>
          </p:nvPr>
        </p:nvGraphicFramePr>
        <p:xfrm>
          <a:off x="1003808" y="1164165"/>
          <a:ext cx="7130142" cy="4910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5289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105336" y="0"/>
            <a:ext cx="10249335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3121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51035"/>
            <a:ext cx="2819400" cy="7831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34336" y="152398"/>
            <a:ext cx="7838074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STRATEGY FOCUS: </a:t>
            </a:r>
          </a:p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INTERIM HOUSING (B7 &amp; E8)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F282809-52FC-46C6-8853-2A71F07FC9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2913232"/>
              </p:ext>
            </p:extLst>
          </p:nvPr>
        </p:nvGraphicFramePr>
        <p:xfrm>
          <a:off x="1085450" y="1087965"/>
          <a:ext cx="6966857" cy="4986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54469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1105336" y="0"/>
            <a:ext cx="10249335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3121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51035"/>
            <a:ext cx="2819400" cy="7831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34336" y="152398"/>
            <a:ext cx="7838074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STRATEGY FOCUS: </a:t>
            </a:r>
          </a:p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INTERIM HOUSING (B7 &amp; E8)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94C140A-F447-4B6A-82D6-8BF24F5F30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0371844"/>
              </p:ext>
            </p:extLst>
          </p:nvPr>
        </p:nvGraphicFramePr>
        <p:xfrm>
          <a:off x="1134336" y="1164164"/>
          <a:ext cx="6875329" cy="4855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7095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399"/>
            <a:ext cx="1134336" cy="9144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-3121" y="6641332"/>
            <a:ext cx="9144000" cy="216671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-3121" y="6172201"/>
            <a:ext cx="9144000" cy="685800"/>
          </a:xfrm>
          <a:prstGeom prst="rect">
            <a:avLst/>
          </a:prstGeom>
          <a:solidFill>
            <a:srgbClr val="833F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151035"/>
            <a:ext cx="2819400" cy="78316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BE4E338-7E52-409E-96D7-76E02AAA2AA4}"/>
              </a:ext>
            </a:extLst>
          </p:cNvPr>
          <p:cNvSpPr txBox="1">
            <a:spLocks/>
          </p:cNvSpPr>
          <p:nvPr/>
        </p:nvSpPr>
        <p:spPr>
          <a:xfrm>
            <a:off x="1164414" y="101792"/>
            <a:ext cx="7979586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MEASURE H STRATEGY FOCUS: </a:t>
            </a:r>
          </a:p>
          <a:p>
            <a:pPr algn="l">
              <a:lnSpc>
                <a:spcPct val="80000"/>
              </a:lnSpc>
            </a:pPr>
            <a:r>
              <a:rPr lang="en-US" sz="3500" b="1" dirty="0">
                <a:solidFill>
                  <a:schemeClr val="bg1"/>
                </a:solidFill>
                <a:cs typeface="Arial" panose="020B0604020202020204" pitchFamily="34" charset="0"/>
              </a:rPr>
              <a:t>RAPID REHOUSING (B3)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BBD4312-327D-4AA4-8816-97C12276E1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3694203"/>
              </p:ext>
            </p:extLst>
          </p:nvPr>
        </p:nvGraphicFramePr>
        <p:xfrm>
          <a:off x="1110033" y="1145015"/>
          <a:ext cx="6917692" cy="4847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4700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16123</TotalTime>
  <Words>474</Words>
  <Application>Microsoft Macintosh PowerPoint</Application>
  <PresentationFormat>On-screen Show (4:3)</PresentationFormat>
  <Paragraphs>116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Gerardo Ramirez</dc:creator>
  <cp:lastModifiedBy>Meredith Berkson</cp:lastModifiedBy>
  <cp:revision>257</cp:revision>
  <cp:lastPrinted>2018-05-15T16:49:28Z</cp:lastPrinted>
  <dcterms:created xsi:type="dcterms:W3CDTF">2018-05-14T19:45:48Z</dcterms:created>
  <dcterms:modified xsi:type="dcterms:W3CDTF">2019-05-10T16:19:59Z</dcterms:modified>
</cp:coreProperties>
</file>